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1"/>
  </p:notesMasterIdLst>
  <p:sldIdLst>
    <p:sldId id="256" r:id="rId2"/>
    <p:sldId id="257" r:id="rId3"/>
    <p:sldId id="261" r:id="rId4"/>
    <p:sldId id="309" r:id="rId5"/>
    <p:sldId id="310" r:id="rId6"/>
    <p:sldId id="258" r:id="rId7"/>
    <p:sldId id="259" r:id="rId8"/>
    <p:sldId id="311" r:id="rId9"/>
    <p:sldId id="312" r:id="rId10"/>
    <p:sldId id="262" r:id="rId11"/>
    <p:sldId id="263" r:id="rId12"/>
    <p:sldId id="264" r:id="rId13"/>
    <p:sldId id="265" r:id="rId14"/>
    <p:sldId id="266" r:id="rId15"/>
    <p:sldId id="327" r:id="rId16"/>
    <p:sldId id="268" r:id="rId17"/>
    <p:sldId id="269" r:id="rId18"/>
    <p:sldId id="270" r:id="rId19"/>
    <p:sldId id="313" r:id="rId20"/>
    <p:sldId id="271" r:id="rId21"/>
    <p:sldId id="272" r:id="rId22"/>
    <p:sldId id="314" r:id="rId23"/>
    <p:sldId id="275" r:id="rId24"/>
    <p:sldId id="276" r:id="rId25"/>
    <p:sldId id="277" r:id="rId26"/>
    <p:sldId id="278" r:id="rId27"/>
    <p:sldId id="279" r:id="rId28"/>
    <p:sldId id="273" r:id="rId29"/>
    <p:sldId id="274" r:id="rId30"/>
    <p:sldId id="280" r:id="rId31"/>
    <p:sldId id="281" r:id="rId32"/>
    <p:sldId id="282" r:id="rId33"/>
    <p:sldId id="283" r:id="rId34"/>
    <p:sldId id="284" r:id="rId35"/>
    <p:sldId id="286" r:id="rId36"/>
    <p:sldId id="287" r:id="rId37"/>
    <p:sldId id="30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15" r:id="rId51"/>
    <p:sldId id="316" r:id="rId52"/>
    <p:sldId id="317" r:id="rId53"/>
    <p:sldId id="318" r:id="rId54"/>
    <p:sldId id="319" r:id="rId55"/>
    <p:sldId id="320" r:id="rId56"/>
    <p:sldId id="321" r:id="rId57"/>
    <p:sldId id="322" r:id="rId58"/>
    <p:sldId id="323" r:id="rId59"/>
    <p:sldId id="301" r:id="rId60"/>
    <p:sldId id="302" r:id="rId61"/>
    <p:sldId id="303" r:id="rId62"/>
    <p:sldId id="304" r:id="rId63"/>
    <p:sldId id="305" r:id="rId64"/>
    <p:sldId id="306" r:id="rId65"/>
    <p:sldId id="324" r:id="rId66"/>
    <p:sldId id="325" r:id="rId67"/>
    <p:sldId id="326" r:id="rId68"/>
    <p:sldId id="307" r:id="rId69"/>
    <p:sldId id="260" r:id="rId70"/>
  </p:sldIdLst>
  <p:sldSz cx="12192000" cy="6858000"/>
  <p:notesSz cx="6858000" cy="9144000"/>
  <p:embeddedFontLst>
    <p:embeddedFont>
      <p:font typeface="Bahnschrift" panose="020B0502040204020203" pitchFamily="34" charset="0"/>
      <p:regular r:id="rId72"/>
      <p:bold r:id="rId73"/>
    </p:embeddedFont>
    <p:embeddedFont>
      <p:font typeface="Calibri" panose="020F0502020204030204" pitchFamily="34" charset="0"/>
      <p:regular r:id="rId74"/>
      <p:bold r:id="rId75"/>
      <p:italic r:id="rId76"/>
      <p:boldItalic r:id="rId77"/>
    </p:embeddedFont>
    <p:embeddedFont>
      <p:font typeface="Candara" panose="020E050203030302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732"/>
    <a:srgbClr val="A60540"/>
    <a:srgbClr val="F5F5F5"/>
    <a:srgbClr val="A6ABAB"/>
    <a:srgbClr val="025E73"/>
    <a:srgbClr val="0D1D26"/>
    <a:srgbClr val="002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26" autoAdjust="0"/>
    <p:restoredTop sz="97440" autoAdjust="0"/>
  </p:normalViewPr>
  <p:slideViewPr>
    <p:cSldViewPr snapToGrid="0">
      <p:cViewPr varScale="1">
        <p:scale>
          <a:sx n="68" d="100"/>
          <a:sy n="68" d="100"/>
        </p:scale>
        <p:origin x="570" y="-48"/>
      </p:cViewPr>
      <p:guideLst/>
    </p:cSldViewPr>
  </p:slideViewPr>
  <p:outlineViewPr>
    <p:cViewPr>
      <p:scale>
        <a:sx n="33" d="100"/>
        <a:sy n="33" d="100"/>
      </p:scale>
      <p:origin x="0" y="-150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0626B-53B5-4498-9428-F05DE360FFCB}" type="datetimeFigureOut">
              <a:rPr lang="it-IT" smtClean="0"/>
              <a:t>21/05/2020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0E5A5-7BBF-4B22-9449-FB6CBE346A5A}" type="slidenum">
              <a:rPr lang="it-IT" smtClean="0"/>
              <a:t>‹N›</a:t>
            </a:fld>
            <a:endParaRPr lang="it-IT"/>
          </a:p>
        </p:txBody>
      </p:sp>
    </p:spTree>
    <p:extLst>
      <p:ext uri="{BB962C8B-B14F-4D97-AF65-F5344CB8AC3E}">
        <p14:creationId xmlns:p14="http://schemas.microsoft.com/office/powerpoint/2010/main" val="218378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E7B4E9A-42CD-4005-95BB-2AC54B4C42F6}"/>
              </a:ext>
            </a:extLst>
          </p:cNvPr>
          <p:cNvSpPr txBox="1">
            <a:spLocks noGrp="1"/>
          </p:cNvSpPr>
          <p:nvPr>
            <p:ph type="sldNum" sz="quarter" idx="5"/>
          </p:nvPr>
        </p:nvSpPr>
        <p:spPr>
          <a:ln/>
        </p:spPr>
        <p:txBody>
          <a:bodyPr lIns="0" tIns="0" rIns="0" bIns="0" anchor="b" anchorCtr="0">
            <a:noAutofit/>
          </a:bodyPr>
          <a:lstStyle/>
          <a:p>
            <a:pPr lvl="0"/>
            <a:fld id="{D138A8B4-4F90-496F-940B-10AD8AA4893A}" type="slidenum">
              <a:t>3</a:t>
            </a:fld>
            <a:endParaRPr lang="it-IT"/>
          </a:p>
        </p:txBody>
      </p:sp>
      <p:sp>
        <p:nvSpPr>
          <p:cNvPr id="2" name="Segnaposto immagine diapositiva 1">
            <a:extLst>
              <a:ext uri="{FF2B5EF4-FFF2-40B4-BE49-F238E27FC236}">
                <a16:creationId xmlns:a16="http://schemas.microsoft.com/office/drawing/2014/main" id="{8CAEB5E5-6F8C-4C12-9EF6-DDA3584DED31}"/>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31CE1FD2-8144-46F9-AEFC-B8EA1F8C1A89}"/>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F118068A-0976-4E11-AF24-242F4B303A56}"/>
              </a:ext>
            </a:extLst>
          </p:cNvPr>
          <p:cNvSpPr txBox="1">
            <a:spLocks noGrp="1"/>
          </p:cNvSpPr>
          <p:nvPr>
            <p:ph type="sldNum" sz="quarter" idx="5"/>
          </p:nvPr>
        </p:nvSpPr>
        <p:spPr>
          <a:ln/>
        </p:spPr>
        <p:txBody>
          <a:bodyPr lIns="0" tIns="0" rIns="0" bIns="0" anchor="b" anchorCtr="0">
            <a:noAutofit/>
          </a:bodyPr>
          <a:lstStyle/>
          <a:p>
            <a:pPr lvl="0"/>
            <a:fld id="{EE664D97-EFFC-41C5-9418-BF788C348BD9}" type="slidenum">
              <a:t>14</a:t>
            </a:fld>
            <a:endParaRPr lang="it-IT"/>
          </a:p>
        </p:txBody>
      </p:sp>
      <p:sp>
        <p:nvSpPr>
          <p:cNvPr id="2" name="Segnaposto immagine diapositiva 1">
            <a:extLst>
              <a:ext uri="{FF2B5EF4-FFF2-40B4-BE49-F238E27FC236}">
                <a16:creationId xmlns:a16="http://schemas.microsoft.com/office/drawing/2014/main" id="{3E1AB8DB-7100-4E1D-A140-E032463F65AC}"/>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6BCE095-12E6-4D20-8086-C3ADFC454397}"/>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9EF9D68-6FAA-487C-B2E3-EBC6AEC86F5D}"/>
              </a:ext>
            </a:extLst>
          </p:cNvPr>
          <p:cNvSpPr txBox="1">
            <a:spLocks noGrp="1"/>
          </p:cNvSpPr>
          <p:nvPr>
            <p:ph type="sldNum" sz="quarter" idx="5"/>
          </p:nvPr>
        </p:nvSpPr>
        <p:spPr>
          <a:ln/>
        </p:spPr>
        <p:txBody>
          <a:bodyPr lIns="0" tIns="0" rIns="0" bIns="0" anchor="b" anchorCtr="0">
            <a:noAutofit/>
          </a:bodyPr>
          <a:lstStyle/>
          <a:p>
            <a:pPr lvl="0"/>
            <a:fld id="{3DF2310F-4FA9-4838-B370-F32B9D2B646D}" type="slidenum">
              <a:t>16</a:t>
            </a:fld>
            <a:endParaRPr lang="it-IT"/>
          </a:p>
        </p:txBody>
      </p:sp>
      <p:sp>
        <p:nvSpPr>
          <p:cNvPr id="2" name="Segnaposto immagine diapositiva 1">
            <a:extLst>
              <a:ext uri="{FF2B5EF4-FFF2-40B4-BE49-F238E27FC236}">
                <a16:creationId xmlns:a16="http://schemas.microsoft.com/office/drawing/2014/main" id="{616BADC8-7EFB-4CDB-A5A3-E407AC484EC5}"/>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7E53D38-7704-44CE-B2A8-92DE31F70D6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31BF341-1FBE-42EB-A745-1D7B0B0C6888}"/>
              </a:ext>
            </a:extLst>
          </p:cNvPr>
          <p:cNvSpPr txBox="1">
            <a:spLocks noGrp="1"/>
          </p:cNvSpPr>
          <p:nvPr>
            <p:ph type="sldNum" sz="quarter" idx="5"/>
          </p:nvPr>
        </p:nvSpPr>
        <p:spPr>
          <a:ln/>
        </p:spPr>
        <p:txBody>
          <a:bodyPr lIns="0" tIns="0" rIns="0" bIns="0" anchor="b" anchorCtr="0">
            <a:noAutofit/>
          </a:bodyPr>
          <a:lstStyle/>
          <a:p>
            <a:pPr lvl="0"/>
            <a:fld id="{A17167F5-2069-41A2-9DD1-A9325CF20A84}" type="slidenum">
              <a:t>17</a:t>
            </a:fld>
            <a:endParaRPr lang="it-IT"/>
          </a:p>
        </p:txBody>
      </p:sp>
      <p:sp>
        <p:nvSpPr>
          <p:cNvPr id="2" name="Segnaposto immagine diapositiva 1">
            <a:extLst>
              <a:ext uri="{FF2B5EF4-FFF2-40B4-BE49-F238E27FC236}">
                <a16:creationId xmlns:a16="http://schemas.microsoft.com/office/drawing/2014/main" id="{D2D42321-7D0E-47F4-8FC4-BEC191DE0516}"/>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60C4B0-FBBA-46C0-9D1E-1D606453A30B}"/>
              </a:ext>
            </a:extLst>
          </p:cNvPr>
          <p:cNvSpPr txBox="1">
            <a:spLocks noGrp="1"/>
          </p:cNvSpPr>
          <p:nvPr>
            <p:ph type="body" sz="quarter" idx="1"/>
          </p:nvPr>
        </p:nvSpPr>
        <p:spPr/>
        <p:txBody>
          <a:bodyPr/>
          <a:lstStyle/>
          <a:p>
            <a:endParaRPr lang="it-IT"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EFBE8A4-DA5A-4CE7-B824-BAC08C46BD10}"/>
              </a:ext>
            </a:extLst>
          </p:cNvPr>
          <p:cNvSpPr txBox="1">
            <a:spLocks noGrp="1"/>
          </p:cNvSpPr>
          <p:nvPr>
            <p:ph type="sldNum" sz="quarter" idx="5"/>
          </p:nvPr>
        </p:nvSpPr>
        <p:spPr>
          <a:ln/>
        </p:spPr>
        <p:txBody>
          <a:bodyPr lIns="0" tIns="0" rIns="0" bIns="0" anchor="b" anchorCtr="0">
            <a:noAutofit/>
          </a:bodyPr>
          <a:lstStyle/>
          <a:p>
            <a:pPr lvl="0"/>
            <a:fld id="{D2059BDA-2F4F-47E2-BB86-DD485BB56AB1}" type="slidenum">
              <a:t>18</a:t>
            </a:fld>
            <a:endParaRPr lang="it-IT"/>
          </a:p>
        </p:txBody>
      </p:sp>
      <p:sp>
        <p:nvSpPr>
          <p:cNvPr id="2" name="Segnaposto immagine diapositiva 1">
            <a:extLst>
              <a:ext uri="{FF2B5EF4-FFF2-40B4-BE49-F238E27FC236}">
                <a16:creationId xmlns:a16="http://schemas.microsoft.com/office/drawing/2014/main" id="{7E27AD9E-77AB-4A08-A851-11E0C035D97B}"/>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5A53A724-E49F-4608-A898-A3F1818D623F}"/>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161E576-61CD-4A4E-B75B-8770037001D2}"/>
              </a:ext>
            </a:extLst>
          </p:cNvPr>
          <p:cNvSpPr txBox="1">
            <a:spLocks noGrp="1"/>
          </p:cNvSpPr>
          <p:nvPr>
            <p:ph type="sldNum" sz="quarter" idx="5"/>
          </p:nvPr>
        </p:nvSpPr>
        <p:spPr>
          <a:ln/>
        </p:spPr>
        <p:txBody>
          <a:bodyPr lIns="0" tIns="0" rIns="0" bIns="0" anchor="b" anchorCtr="0">
            <a:noAutofit/>
          </a:bodyPr>
          <a:lstStyle/>
          <a:p>
            <a:pPr lvl="0"/>
            <a:fld id="{AE2ED7DD-4384-4E31-90AD-62C4EEA3F3F2}" type="slidenum">
              <a:t>20</a:t>
            </a:fld>
            <a:endParaRPr lang="it-IT"/>
          </a:p>
        </p:txBody>
      </p:sp>
      <p:sp>
        <p:nvSpPr>
          <p:cNvPr id="2" name="Segnaposto immagine diapositiva 1">
            <a:extLst>
              <a:ext uri="{FF2B5EF4-FFF2-40B4-BE49-F238E27FC236}">
                <a16:creationId xmlns:a16="http://schemas.microsoft.com/office/drawing/2014/main" id="{06384797-65ED-4F71-824A-86F07FE70264}"/>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4B7FAB1-04BE-4ED1-95D5-20F5B21AB3F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D484981-A203-4744-8D8E-DFD02A58FCD9}"/>
              </a:ext>
            </a:extLst>
          </p:cNvPr>
          <p:cNvSpPr txBox="1">
            <a:spLocks noGrp="1"/>
          </p:cNvSpPr>
          <p:nvPr>
            <p:ph type="sldNum" sz="quarter" idx="5"/>
          </p:nvPr>
        </p:nvSpPr>
        <p:spPr>
          <a:ln/>
        </p:spPr>
        <p:txBody>
          <a:bodyPr lIns="0" tIns="0" rIns="0" bIns="0" anchor="b" anchorCtr="0">
            <a:noAutofit/>
          </a:bodyPr>
          <a:lstStyle/>
          <a:p>
            <a:pPr lvl="0"/>
            <a:fld id="{BB2B82E3-80EC-47A2-8FFD-F67DCF047204}" type="slidenum">
              <a:t>21</a:t>
            </a:fld>
            <a:endParaRPr lang="it-IT"/>
          </a:p>
        </p:txBody>
      </p:sp>
      <p:sp>
        <p:nvSpPr>
          <p:cNvPr id="2" name="Segnaposto immagine diapositiva 1">
            <a:extLst>
              <a:ext uri="{FF2B5EF4-FFF2-40B4-BE49-F238E27FC236}">
                <a16:creationId xmlns:a16="http://schemas.microsoft.com/office/drawing/2014/main" id="{8D90287C-FFFF-4B87-9F7F-DA0E53858B3E}"/>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1A9D5667-F24F-4F3E-BCFC-71BD84983B5D}"/>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0A014712-AC34-49DA-8123-F72E27AE1DFF}"/>
              </a:ext>
            </a:extLst>
          </p:cNvPr>
          <p:cNvSpPr txBox="1">
            <a:spLocks noGrp="1"/>
          </p:cNvSpPr>
          <p:nvPr>
            <p:ph type="sldNum" sz="quarter" idx="5"/>
          </p:nvPr>
        </p:nvSpPr>
        <p:spPr>
          <a:ln/>
        </p:spPr>
        <p:txBody>
          <a:bodyPr lIns="0" tIns="0" rIns="0" bIns="0" anchor="b" anchorCtr="0">
            <a:noAutofit/>
          </a:bodyPr>
          <a:lstStyle/>
          <a:p>
            <a:pPr lvl="0"/>
            <a:fld id="{FF483CF9-FC59-4C7B-935C-86415BD3BD9F}" type="slidenum">
              <a:t>23</a:t>
            </a:fld>
            <a:endParaRPr lang="it-IT"/>
          </a:p>
        </p:txBody>
      </p:sp>
      <p:sp>
        <p:nvSpPr>
          <p:cNvPr id="2" name="Segnaposto immagine diapositiva 1">
            <a:extLst>
              <a:ext uri="{FF2B5EF4-FFF2-40B4-BE49-F238E27FC236}">
                <a16:creationId xmlns:a16="http://schemas.microsoft.com/office/drawing/2014/main" id="{B285A207-4F9F-4DE7-BEF7-0ECB207AD948}"/>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55375806-CD9F-4FBF-8C42-0633953241E7}"/>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4B81EC9-E084-4B1F-81F8-8B7085D63951}"/>
              </a:ext>
            </a:extLst>
          </p:cNvPr>
          <p:cNvSpPr txBox="1">
            <a:spLocks noGrp="1"/>
          </p:cNvSpPr>
          <p:nvPr>
            <p:ph type="sldNum" sz="quarter" idx="5"/>
          </p:nvPr>
        </p:nvSpPr>
        <p:spPr>
          <a:ln/>
        </p:spPr>
        <p:txBody>
          <a:bodyPr lIns="0" tIns="0" rIns="0" bIns="0" anchor="b" anchorCtr="0">
            <a:noAutofit/>
          </a:bodyPr>
          <a:lstStyle/>
          <a:p>
            <a:pPr lvl="0"/>
            <a:fld id="{ACD631D4-F9AD-4B69-B9C6-30EF977C246C}" type="slidenum">
              <a:t>24</a:t>
            </a:fld>
            <a:endParaRPr lang="it-IT"/>
          </a:p>
        </p:txBody>
      </p:sp>
      <p:sp>
        <p:nvSpPr>
          <p:cNvPr id="2" name="Segnaposto immagine diapositiva 1">
            <a:extLst>
              <a:ext uri="{FF2B5EF4-FFF2-40B4-BE49-F238E27FC236}">
                <a16:creationId xmlns:a16="http://schemas.microsoft.com/office/drawing/2014/main" id="{49BDFE06-0A22-4E1F-BB0D-0CFC9A07F324}"/>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494278C5-1981-4E1F-8F49-19EA205F263C}"/>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0F87196-796F-4F6D-8A59-C5F984C99218}"/>
              </a:ext>
            </a:extLst>
          </p:cNvPr>
          <p:cNvSpPr txBox="1">
            <a:spLocks noGrp="1"/>
          </p:cNvSpPr>
          <p:nvPr>
            <p:ph type="sldNum" sz="quarter" idx="5"/>
          </p:nvPr>
        </p:nvSpPr>
        <p:spPr>
          <a:ln/>
        </p:spPr>
        <p:txBody>
          <a:bodyPr lIns="0" tIns="0" rIns="0" bIns="0" anchor="b" anchorCtr="0">
            <a:noAutofit/>
          </a:bodyPr>
          <a:lstStyle/>
          <a:p>
            <a:pPr lvl="0"/>
            <a:fld id="{361A5C43-B54A-42B0-849C-51CE29E4381F}" type="slidenum">
              <a:t>25</a:t>
            </a:fld>
            <a:endParaRPr lang="it-IT"/>
          </a:p>
        </p:txBody>
      </p:sp>
      <p:sp>
        <p:nvSpPr>
          <p:cNvPr id="2" name="Segnaposto immagine diapositiva 1">
            <a:extLst>
              <a:ext uri="{FF2B5EF4-FFF2-40B4-BE49-F238E27FC236}">
                <a16:creationId xmlns:a16="http://schemas.microsoft.com/office/drawing/2014/main" id="{BB639FD2-0DDB-45C6-8F54-2071F06342E0}"/>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DA9A700F-4ABA-47FD-93D2-1526A8203C6D}"/>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74C894C-A082-44D1-8330-60852203D293}"/>
              </a:ext>
            </a:extLst>
          </p:cNvPr>
          <p:cNvSpPr txBox="1">
            <a:spLocks noGrp="1"/>
          </p:cNvSpPr>
          <p:nvPr>
            <p:ph type="sldNum" sz="quarter" idx="5"/>
          </p:nvPr>
        </p:nvSpPr>
        <p:spPr>
          <a:ln/>
        </p:spPr>
        <p:txBody>
          <a:bodyPr lIns="0" tIns="0" rIns="0" bIns="0" anchor="b" anchorCtr="0">
            <a:noAutofit/>
          </a:bodyPr>
          <a:lstStyle/>
          <a:p>
            <a:pPr lvl="0"/>
            <a:fld id="{EF658B3C-B926-44D0-83C7-E5A200C60D63}" type="slidenum">
              <a:t>26</a:t>
            </a:fld>
            <a:endParaRPr lang="it-IT"/>
          </a:p>
        </p:txBody>
      </p:sp>
      <p:sp>
        <p:nvSpPr>
          <p:cNvPr id="2" name="Segnaposto immagine diapositiva 1">
            <a:extLst>
              <a:ext uri="{FF2B5EF4-FFF2-40B4-BE49-F238E27FC236}">
                <a16:creationId xmlns:a16="http://schemas.microsoft.com/office/drawing/2014/main" id="{D500066D-3A2A-450C-99DA-92BA2C8ABFE4}"/>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321101E7-D359-416A-9934-1B0FDFB3559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F062BC0-5352-409B-865E-50B454399A2F}"/>
              </a:ext>
            </a:extLst>
          </p:cNvPr>
          <p:cNvSpPr txBox="1">
            <a:spLocks noGrp="1"/>
          </p:cNvSpPr>
          <p:nvPr>
            <p:ph type="sldNum" sz="quarter" idx="5"/>
          </p:nvPr>
        </p:nvSpPr>
        <p:spPr>
          <a:ln/>
        </p:spPr>
        <p:txBody>
          <a:bodyPr lIns="0" tIns="0" rIns="0" bIns="0" anchor="b" anchorCtr="0">
            <a:noAutofit/>
          </a:bodyPr>
          <a:lstStyle/>
          <a:p>
            <a:pPr lvl="0"/>
            <a:fld id="{0EF8D3C4-84A3-462E-BCF8-175118184F4F}" type="slidenum">
              <a:t>6</a:t>
            </a:fld>
            <a:endParaRPr lang="it-IT"/>
          </a:p>
        </p:txBody>
      </p:sp>
      <p:sp>
        <p:nvSpPr>
          <p:cNvPr id="2" name="Segnaposto immagine diapositiva 1">
            <a:extLst>
              <a:ext uri="{FF2B5EF4-FFF2-40B4-BE49-F238E27FC236}">
                <a16:creationId xmlns:a16="http://schemas.microsoft.com/office/drawing/2014/main" id="{2E88C6E4-2C9B-4BFE-B21A-159D78ABDF60}"/>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09AF53-8C49-4E36-B090-A8465C02E216}"/>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7961704-42C8-441E-965D-6CB8DCFC2205}"/>
              </a:ext>
            </a:extLst>
          </p:cNvPr>
          <p:cNvSpPr txBox="1">
            <a:spLocks noGrp="1"/>
          </p:cNvSpPr>
          <p:nvPr>
            <p:ph type="sldNum" sz="quarter" idx="5"/>
          </p:nvPr>
        </p:nvSpPr>
        <p:spPr>
          <a:ln/>
        </p:spPr>
        <p:txBody>
          <a:bodyPr lIns="0" tIns="0" rIns="0" bIns="0" anchor="b" anchorCtr="0">
            <a:noAutofit/>
          </a:bodyPr>
          <a:lstStyle/>
          <a:p>
            <a:pPr lvl="0"/>
            <a:fld id="{935B85F9-8269-4C36-B1D8-62C7DBC2A511}" type="slidenum">
              <a:t>27</a:t>
            </a:fld>
            <a:endParaRPr lang="it-IT"/>
          </a:p>
        </p:txBody>
      </p:sp>
      <p:sp>
        <p:nvSpPr>
          <p:cNvPr id="2" name="Segnaposto immagine diapositiva 1">
            <a:extLst>
              <a:ext uri="{FF2B5EF4-FFF2-40B4-BE49-F238E27FC236}">
                <a16:creationId xmlns:a16="http://schemas.microsoft.com/office/drawing/2014/main" id="{CAA685CF-60E7-4FC0-998C-3443E14D5EEF}"/>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2745E41-3F52-424D-B47F-A348630DBF67}"/>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46F40E2-E0BC-4A37-B4B2-4BBD09241645}"/>
              </a:ext>
            </a:extLst>
          </p:cNvPr>
          <p:cNvSpPr txBox="1">
            <a:spLocks noGrp="1"/>
          </p:cNvSpPr>
          <p:nvPr>
            <p:ph type="sldNum" sz="quarter" idx="5"/>
          </p:nvPr>
        </p:nvSpPr>
        <p:spPr>
          <a:ln/>
        </p:spPr>
        <p:txBody>
          <a:bodyPr lIns="0" tIns="0" rIns="0" bIns="0" anchor="b" anchorCtr="0">
            <a:noAutofit/>
          </a:bodyPr>
          <a:lstStyle/>
          <a:p>
            <a:pPr lvl="0"/>
            <a:fld id="{3EE835AC-168F-4190-ACF3-74756D653965}" type="slidenum">
              <a:t>28</a:t>
            </a:fld>
            <a:endParaRPr lang="it-IT"/>
          </a:p>
        </p:txBody>
      </p:sp>
      <p:sp>
        <p:nvSpPr>
          <p:cNvPr id="2" name="Segnaposto immagine diapositiva 1">
            <a:extLst>
              <a:ext uri="{FF2B5EF4-FFF2-40B4-BE49-F238E27FC236}">
                <a16:creationId xmlns:a16="http://schemas.microsoft.com/office/drawing/2014/main" id="{51693908-6CD4-4CC5-9FA3-F6629875ACDD}"/>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EAA8D6E0-AA73-4410-A34C-A67A3BA8CEF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7167988-DFBE-4AE8-B25E-5E31D5CE5878}"/>
              </a:ext>
            </a:extLst>
          </p:cNvPr>
          <p:cNvSpPr txBox="1">
            <a:spLocks noGrp="1"/>
          </p:cNvSpPr>
          <p:nvPr>
            <p:ph type="sldNum" sz="quarter" idx="5"/>
          </p:nvPr>
        </p:nvSpPr>
        <p:spPr>
          <a:ln/>
        </p:spPr>
        <p:txBody>
          <a:bodyPr lIns="0" tIns="0" rIns="0" bIns="0" anchor="b" anchorCtr="0">
            <a:noAutofit/>
          </a:bodyPr>
          <a:lstStyle/>
          <a:p>
            <a:pPr lvl="0"/>
            <a:fld id="{3882AD30-4666-42BE-8439-CF8F7B6973E3}" type="slidenum">
              <a:t>29</a:t>
            </a:fld>
            <a:endParaRPr lang="it-IT"/>
          </a:p>
        </p:txBody>
      </p:sp>
      <p:sp>
        <p:nvSpPr>
          <p:cNvPr id="2" name="Segnaposto immagine diapositiva 1">
            <a:extLst>
              <a:ext uri="{FF2B5EF4-FFF2-40B4-BE49-F238E27FC236}">
                <a16:creationId xmlns:a16="http://schemas.microsoft.com/office/drawing/2014/main" id="{D3787E18-135C-45E8-93ED-B998A5842156}"/>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4956BB3D-4342-4E4F-A87E-7AFAC93B98D8}"/>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F076D8F5-1B36-4DA0-96BE-59C09FC8651A}"/>
              </a:ext>
            </a:extLst>
          </p:cNvPr>
          <p:cNvSpPr txBox="1">
            <a:spLocks noGrp="1"/>
          </p:cNvSpPr>
          <p:nvPr>
            <p:ph type="sldNum" sz="quarter" idx="5"/>
          </p:nvPr>
        </p:nvSpPr>
        <p:spPr>
          <a:ln/>
        </p:spPr>
        <p:txBody>
          <a:bodyPr lIns="0" tIns="0" rIns="0" bIns="0" anchor="b" anchorCtr="0">
            <a:noAutofit/>
          </a:bodyPr>
          <a:lstStyle/>
          <a:p>
            <a:pPr lvl="0"/>
            <a:fld id="{EB629C01-A7A9-45C5-ABFC-2915C9E450CF}" type="slidenum">
              <a:t>30</a:t>
            </a:fld>
            <a:endParaRPr lang="it-IT"/>
          </a:p>
        </p:txBody>
      </p:sp>
      <p:sp>
        <p:nvSpPr>
          <p:cNvPr id="2" name="Segnaposto immagine diapositiva 1">
            <a:extLst>
              <a:ext uri="{FF2B5EF4-FFF2-40B4-BE49-F238E27FC236}">
                <a16:creationId xmlns:a16="http://schemas.microsoft.com/office/drawing/2014/main" id="{1C6990E2-F79F-4071-9823-8F72001CEBBE}"/>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008A3734-E31A-4A39-A48C-F0B8B3BBF9FF}"/>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3207E10-3F93-49DC-9B0F-3F1A0378D0F6}"/>
              </a:ext>
            </a:extLst>
          </p:cNvPr>
          <p:cNvSpPr txBox="1">
            <a:spLocks noGrp="1"/>
          </p:cNvSpPr>
          <p:nvPr>
            <p:ph type="sldNum" sz="quarter" idx="5"/>
          </p:nvPr>
        </p:nvSpPr>
        <p:spPr>
          <a:ln/>
        </p:spPr>
        <p:txBody>
          <a:bodyPr lIns="0" tIns="0" rIns="0" bIns="0" anchor="b" anchorCtr="0">
            <a:noAutofit/>
          </a:bodyPr>
          <a:lstStyle/>
          <a:p>
            <a:pPr lvl="0"/>
            <a:fld id="{15F12532-12DB-4DE5-A947-9EDF08A4C493}" type="slidenum">
              <a:t>31</a:t>
            </a:fld>
            <a:endParaRPr lang="it-IT"/>
          </a:p>
        </p:txBody>
      </p:sp>
      <p:sp>
        <p:nvSpPr>
          <p:cNvPr id="2" name="Segnaposto immagine diapositiva 1">
            <a:extLst>
              <a:ext uri="{FF2B5EF4-FFF2-40B4-BE49-F238E27FC236}">
                <a16:creationId xmlns:a16="http://schemas.microsoft.com/office/drawing/2014/main" id="{C59C7F7C-B66B-41F2-A003-4F580895033F}"/>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6E19EE67-C494-400D-B74F-724A799757DD}"/>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E2C53A6-F437-45D6-B80F-2174DD2D10A1}"/>
              </a:ext>
            </a:extLst>
          </p:cNvPr>
          <p:cNvSpPr txBox="1">
            <a:spLocks noGrp="1"/>
          </p:cNvSpPr>
          <p:nvPr>
            <p:ph type="sldNum" sz="quarter" idx="5"/>
          </p:nvPr>
        </p:nvSpPr>
        <p:spPr>
          <a:ln/>
        </p:spPr>
        <p:txBody>
          <a:bodyPr lIns="0" tIns="0" rIns="0" bIns="0" anchor="b" anchorCtr="0">
            <a:noAutofit/>
          </a:bodyPr>
          <a:lstStyle/>
          <a:p>
            <a:pPr lvl="0"/>
            <a:fld id="{6BCA3ED5-981C-4A9C-9E52-8FB4C37B8C71}" type="slidenum">
              <a:t>32</a:t>
            </a:fld>
            <a:endParaRPr lang="it-IT"/>
          </a:p>
        </p:txBody>
      </p:sp>
      <p:sp>
        <p:nvSpPr>
          <p:cNvPr id="2" name="Segnaposto immagine diapositiva 1">
            <a:extLst>
              <a:ext uri="{FF2B5EF4-FFF2-40B4-BE49-F238E27FC236}">
                <a16:creationId xmlns:a16="http://schemas.microsoft.com/office/drawing/2014/main" id="{5A6CBD81-54EA-4B3D-AD16-F8668E18BC19}"/>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D25D4C61-FC47-4CF7-A365-17AAACF18AD8}"/>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6BF6E92-AEFA-4FAA-B1FA-4CE40D4BF2E4}"/>
              </a:ext>
            </a:extLst>
          </p:cNvPr>
          <p:cNvSpPr txBox="1">
            <a:spLocks noGrp="1"/>
          </p:cNvSpPr>
          <p:nvPr>
            <p:ph type="sldNum" sz="quarter" idx="5"/>
          </p:nvPr>
        </p:nvSpPr>
        <p:spPr>
          <a:ln/>
        </p:spPr>
        <p:txBody>
          <a:bodyPr lIns="0" tIns="0" rIns="0" bIns="0" anchor="b" anchorCtr="0">
            <a:noAutofit/>
          </a:bodyPr>
          <a:lstStyle/>
          <a:p>
            <a:pPr lvl="0"/>
            <a:fld id="{A81E070F-0D1E-4952-9236-FFE3042E41D2}" type="slidenum">
              <a:t>33</a:t>
            </a:fld>
            <a:endParaRPr lang="it-IT"/>
          </a:p>
        </p:txBody>
      </p:sp>
      <p:sp>
        <p:nvSpPr>
          <p:cNvPr id="2" name="Segnaposto immagine diapositiva 1">
            <a:extLst>
              <a:ext uri="{FF2B5EF4-FFF2-40B4-BE49-F238E27FC236}">
                <a16:creationId xmlns:a16="http://schemas.microsoft.com/office/drawing/2014/main" id="{713D786E-1707-4989-BE56-2C8770F28C0E}"/>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E18ABF4F-D925-486C-9F92-FFE06C797BCD}"/>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EA7CCF6-EC5B-4D82-9772-ACF263BC7A11}"/>
              </a:ext>
            </a:extLst>
          </p:cNvPr>
          <p:cNvSpPr txBox="1">
            <a:spLocks noGrp="1"/>
          </p:cNvSpPr>
          <p:nvPr>
            <p:ph type="sldNum" sz="quarter" idx="5"/>
          </p:nvPr>
        </p:nvSpPr>
        <p:spPr>
          <a:ln/>
        </p:spPr>
        <p:txBody>
          <a:bodyPr lIns="0" tIns="0" rIns="0" bIns="0" anchor="b" anchorCtr="0">
            <a:noAutofit/>
          </a:bodyPr>
          <a:lstStyle/>
          <a:p>
            <a:pPr lvl="0"/>
            <a:fld id="{97F6FF73-35FA-40EE-BEFA-76079B72DC76}" type="slidenum">
              <a:t>34</a:t>
            </a:fld>
            <a:endParaRPr lang="it-IT"/>
          </a:p>
        </p:txBody>
      </p:sp>
      <p:sp>
        <p:nvSpPr>
          <p:cNvPr id="2" name="Segnaposto immagine diapositiva 1">
            <a:extLst>
              <a:ext uri="{FF2B5EF4-FFF2-40B4-BE49-F238E27FC236}">
                <a16:creationId xmlns:a16="http://schemas.microsoft.com/office/drawing/2014/main" id="{84C20AA4-20E8-477D-A5F8-DACC6BD0447A}"/>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CA2DA86B-EFC1-47EE-A0CE-0277124B261A}"/>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E4CBB57-29BE-4A2F-8182-2DDB80F144FA}"/>
              </a:ext>
            </a:extLst>
          </p:cNvPr>
          <p:cNvSpPr txBox="1">
            <a:spLocks noGrp="1"/>
          </p:cNvSpPr>
          <p:nvPr>
            <p:ph type="sldNum" sz="quarter" idx="5"/>
          </p:nvPr>
        </p:nvSpPr>
        <p:spPr>
          <a:ln/>
        </p:spPr>
        <p:txBody>
          <a:bodyPr lIns="0" tIns="0" rIns="0" bIns="0" anchor="b" anchorCtr="0">
            <a:noAutofit/>
          </a:bodyPr>
          <a:lstStyle/>
          <a:p>
            <a:pPr lvl="0"/>
            <a:fld id="{B727EF9B-9715-41E8-AA3A-991DFB1AE2A4}" type="slidenum">
              <a:t>35</a:t>
            </a:fld>
            <a:endParaRPr lang="it-IT"/>
          </a:p>
        </p:txBody>
      </p:sp>
      <p:sp>
        <p:nvSpPr>
          <p:cNvPr id="2" name="Segnaposto immagine diapositiva 1">
            <a:extLst>
              <a:ext uri="{FF2B5EF4-FFF2-40B4-BE49-F238E27FC236}">
                <a16:creationId xmlns:a16="http://schemas.microsoft.com/office/drawing/2014/main" id="{7737C923-0440-4F92-873A-32DEA4997685}"/>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A0B1EB60-9F2F-45EB-87EF-2A2F278C849F}"/>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CBD0A45-6CBA-4C3D-ACD4-8BC3BC83B744}"/>
              </a:ext>
            </a:extLst>
          </p:cNvPr>
          <p:cNvSpPr txBox="1">
            <a:spLocks noGrp="1"/>
          </p:cNvSpPr>
          <p:nvPr>
            <p:ph type="sldNum" sz="quarter" idx="5"/>
          </p:nvPr>
        </p:nvSpPr>
        <p:spPr>
          <a:ln/>
        </p:spPr>
        <p:txBody>
          <a:bodyPr lIns="0" tIns="0" rIns="0" bIns="0" anchor="b" anchorCtr="0">
            <a:noAutofit/>
          </a:bodyPr>
          <a:lstStyle/>
          <a:p>
            <a:pPr lvl="0"/>
            <a:fld id="{0E5524FF-D3B5-46FC-B828-33B839CB9447}" type="slidenum">
              <a:t>36</a:t>
            </a:fld>
            <a:endParaRPr lang="it-IT"/>
          </a:p>
        </p:txBody>
      </p:sp>
      <p:sp>
        <p:nvSpPr>
          <p:cNvPr id="2" name="Segnaposto immagine diapositiva 1">
            <a:extLst>
              <a:ext uri="{FF2B5EF4-FFF2-40B4-BE49-F238E27FC236}">
                <a16:creationId xmlns:a16="http://schemas.microsoft.com/office/drawing/2014/main" id="{AB70F154-2B94-4EA4-8DF8-FF00B23D430A}"/>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CDA3B721-4CC0-49F5-906D-5FAD72499B6E}"/>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3297050-B511-4974-9606-91B5C5D49DF6}"/>
              </a:ext>
            </a:extLst>
          </p:cNvPr>
          <p:cNvSpPr txBox="1">
            <a:spLocks noGrp="1"/>
          </p:cNvSpPr>
          <p:nvPr>
            <p:ph type="sldNum" sz="quarter" idx="5"/>
          </p:nvPr>
        </p:nvSpPr>
        <p:spPr>
          <a:ln/>
        </p:spPr>
        <p:txBody>
          <a:bodyPr lIns="0" tIns="0" rIns="0" bIns="0" anchor="b" anchorCtr="0">
            <a:noAutofit/>
          </a:bodyPr>
          <a:lstStyle/>
          <a:p>
            <a:pPr lvl="0"/>
            <a:fld id="{B1168656-A735-4450-ADE1-D768E7F62661}" type="slidenum">
              <a:t>7</a:t>
            </a:fld>
            <a:endParaRPr lang="it-IT"/>
          </a:p>
        </p:txBody>
      </p:sp>
      <p:sp>
        <p:nvSpPr>
          <p:cNvPr id="2" name="Segnaposto immagine diapositiva 1">
            <a:extLst>
              <a:ext uri="{FF2B5EF4-FFF2-40B4-BE49-F238E27FC236}">
                <a16:creationId xmlns:a16="http://schemas.microsoft.com/office/drawing/2014/main" id="{CD4776EE-7CFA-43FE-ACC9-9AC6DC082CDF}"/>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51BBFC78-37DD-44FA-A4D6-54069F77E143}"/>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CBD0A45-6CBA-4C3D-ACD4-8BC3BC83B744}"/>
              </a:ext>
            </a:extLst>
          </p:cNvPr>
          <p:cNvSpPr txBox="1">
            <a:spLocks noGrp="1"/>
          </p:cNvSpPr>
          <p:nvPr>
            <p:ph type="sldNum" sz="quarter" idx="5"/>
          </p:nvPr>
        </p:nvSpPr>
        <p:spPr>
          <a:ln/>
        </p:spPr>
        <p:txBody>
          <a:bodyPr lIns="0" tIns="0" rIns="0" bIns="0" anchor="b" anchorCtr="0">
            <a:noAutofit/>
          </a:bodyPr>
          <a:lstStyle/>
          <a:p>
            <a:pPr lvl="0"/>
            <a:fld id="{0E5524FF-D3B5-46FC-B828-33B839CB9447}" type="slidenum">
              <a:t>37</a:t>
            </a:fld>
            <a:endParaRPr lang="it-IT"/>
          </a:p>
        </p:txBody>
      </p:sp>
      <p:sp>
        <p:nvSpPr>
          <p:cNvPr id="2" name="Segnaposto immagine diapositiva 1">
            <a:extLst>
              <a:ext uri="{FF2B5EF4-FFF2-40B4-BE49-F238E27FC236}">
                <a16:creationId xmlns:a16="http://schemas.microsoft.com/office/drawing/2014/main" id="{AB70F154-2B94-4EA4-8DF8-FF00B23D430A}"/>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CDA3B721-4CC0-49F5-906D-5FAD72499B6E}"/>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349120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lvl="0"/>
            <a:fld id="{F42E6139-F7F6-43A5-97C9-9E1E94AEB90C}" type="slidenum">
              <a:t>38</a:t>
            </a:fld>
            <a:endParaRPr lang="it-IT"/>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5147747-C018-427A-8A04-30A4459CD351}"/>
              </a:ext>
            </a:extLst>
          </p:cNvPr>
          <p:cNvSpPr txBox="1">
            <a:spLocks noGrp="1"/>
          </p:cNvSpPr>
          <p:nvPr>
            <p:ph type="sldNum" sz="quarter" idx="5"/>
          </p:nvPr>
        </p:nvSpPr>
        <p:spPr>
          <a:ln/>
        </p:spPr>
        <p:txBody>
          <a:bodyPr lIns="0" tIns="0" rIns="0" bIns="0" anchor="b" anchorCtr="0">
            <a:noAutofit/>
          </a:bodyPr>
          <a:lstStyle/>
          <a:p>
            <a:pPr lvl="0"/>
            <a:fld id="{77DC24D2-529B-48EB-9D8B-949BB7024841}" type="slidenum">
              <a:t>39</a:t>
            </a:fld>
            <a:endParaRPr lang="it-IT"/>
          </a:p>
        </p:txBody>
      </p:sp>
      <p:sp>
        <p:nvSpPr>
          <p:cNvPr id="2" name="Segnaposto immagine diapositiva 1">
            <a:extLst>
              <a:ext uri="{FF2B5EF4-FFF2-40B4-BE49-F238E27FC236}">
                <a16:creationId xmlns:a16="http://schemas.microsoft.com/office/drawing/2014/main" id="{FECCA2D1-D971-4F02-9647-9876E0C304AC}"/>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3C62B8E3-4F06-4B36-A2D3-CBA80612203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F5F212B-D848-43BC-9010-4C359CAC1BEA}"/>
              </a:ext>
            </a:extLst>
          </p:cNvPr>
          <p:cNvSpPr txBox="1">
            <a:spLocks noGrp="1"/>
          </p:cNvSpPr>
          <p:nvPr>
            <p:ph type="sldNum" sz="quarter" idx="5"/>
          </p:nvPr>
        </p:nvSpPr>
        <p:spPr>
          <a:ln/>
        </p:spPr>
        <p:txBody>
          <a:bodyPr lIns="0" tIns="0" rIns="0" bIns="0" anchor="b" anchorCtr="0">
            <a:noAutofit/>
          </a:bodyPr>
          <a:lstStyle/>
          <a:p>
            <a:pPr lvl="0"/>
            <a:fld id="{C2119834-B3C1-4845-9A07-C7080F28759A}" type="slidenum">
              <a:t>40</a:t>
            </a:fld>
            <a:endParaRPr lang="it-IT"/>
          </a:p>
        </p:txBody>
      </p:sp>
      <p:sp>
        <p:nvSpPr>
          <p:cNvPr id="2" name="Segnaposto immagine diapositiva 1">
            <a:extLst>
              <a:ext uri="{FF2B5EF4-FFF2-40B4-BE49-F238E27FC236}">
                <a16:creationId xmlns:a16="http://schemas.microsoft.com/office/drawing/2014/main" id="{81C8E000-9441-427B-819C-5894088F4859}"/>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D9975D24-D83D-420D-B2A7-1332639644D3}"/>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A3BF42B-14AA-44E4-9D43-780F52427DE4}"/>
              </a:ext>
            </a:extLst>
          </p:cNvPr>
          <p:cNvSpPr txBox="1">
            <a:spLocks noGrp="1"/>
          </p:cNvSpPr>
          <p:nvPr>
            <p:ph type="sldNum" sz="quarter" idx="5"/>
          </p:nvPr>
        </p:nvSpPr>
        <p:spPr>
          <a:ln/>
        </p:spPr>
        <p:txBody>
          <a:bodyPr lIns="0" tIns="0" rIns="0" bIns="0" anchor="b" anchorCtr="0">
            <a:noAutofit/>
          </a:bodyPr>
          <a:lstStyle/>
          <a:p>
            <a:pPr lvl="0"/>
            <a:fld id="{C4E833D4-E27A-4F75-9A57-BF4A4B4E2A73}" type="slidenum">
              <a:t>41</a:t>
            </a:fld>
            <a:endParaRPr lang="it-IT"/>
          </a:p>
        </p:txBody>
      </p:sp>
      <p:sp>
        <p:nvSpPr>
          <p:cNvPr id="2" name="Segnaposto immagine diapositiva 1">
            <a:extLst>
              <a:ext uri="{FF2B5EF4-FFF2-40B4-BE49-F238E27FC236}">
                <a16:creationId xmlns:a16="http://schemas.microsoft.com/office/drawing/2014/main" id="{002197AB-2175-4BFD-A020-468083460BDD}"/>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0E803485-0F46-46EB-B076-CD07E97B1923}"/>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5BD3466-7B17-4421-83B1-38426040189C}"/>
              </a:ext>
            </a:extLst>
          </p:cNvPr>
          <p:cNvSpPr txBox="1">
            <a:spLocks noGrp="1"/>
          </p:cNvSpPr>
          <p:nvPr>
            <p:ph type="sldNum" sz="quarter" idx="5"/>
          </p:nvPr>
        </p:nvSpPr>
        <p:spPr>
          <a:ln/>
        </p:spPr>
        <p:txBody>
          <a:bodyPr lIns="0" tIns="0" rIns="0" bIns="0" anchor="b" anchorCtr="0">
            <a:noAutofit/>
          </a:bodyPr>
          <a:lstStyle/>
          <a:p>
            <a:pPr lvl="0"/>
            <a:fld id="{53F6D480-F3A1-4C76-8863-D7FA95118B6B}" type="slidenum">
              <a:t>42</a:t>
            </a:fld>
            <a:endParaRPr lang="it-IT"/>
          </a:p>
        </p:txBody>
      </p:sp>
      <p:sp>
        <p:nvSpPr>
          <p:cNvPr id="2" name="Segnaposto immagine diapositiva 1">
            <a:extLst>
              <a:ext uri="{FF2B5EF4-FFF2-40B4-BE49-F238E27FC236}">
                <a16:creationId xmlns:a16="http://schemas.microsoft.com/office/drawing/2014/main" id="{198C452F-208F-46EF-9264-2BDB1FE0612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49F245A4-F959-4FC6-BCCB-95AF05908B5C}"/>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B4058635-BF07-4B8F-8D4F-329D37E84DF0}"/>
              </a:ext>
            </a:extLst>
          </p:cNvPr>
          <p:cNvSpPr txBox="1">
            <a:spLocks noGrp="1"/>
          </p:cNvSpPr>
          <p:nvPr>
            <p:ph type="sldNum" sz="quarter" idx="5"/>
          </p:nvPr>
        </p:nvSpPr>
        <p:spPr>
          <a:ln/>
        </p:spPr>
        <p:txBody>
          <a:bodyPr lIns="0" tIns="0" rIns="0" bIns="0" anchor="b" anchorCtr="0">
            <a:noAutofit/>
          </a:bodyPr>
          <a:lstStyle/>
          <a:p>
            <a:pPr lvl="0"/>
            <a:fld id="{2D8C302D-80F7-4756-85FB-A6EA97AB50D3}" type="slidenum">
              <a:t>43</a:t>
            </a:fld>
            <a:endParaRPr lang="it-IT"/>
          </a:p>
        </p:txBody>
      </p:sp>
      <p:sp>
        <p:nvSpPr>
          <p:cNvPr id="2" name="Segnaposto immagine diapositiva 1">
            <a:extLst>
              <a:ext uri="{FF2B5EF4-FFF2-40B4-BE49-F238E27FC236}">
                <a16:creationId xmlns:a16="http://schemas.microsoft.com/office/drawing/2014/main" id="{74D2251A-B91F-40FB-A023-34F413C3E6C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A049A24-1EB6-4709-B4B0-A44B993EFD3F}"/>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206747FD-4D6E-4AD9-934D-18C7226526E4}"/>
              </a:ext>
            </a:extLst>
          </p:cNvPr>
          <p:cNvSpPr txBox="1">
            <a:spLocks noGrp="1"/>
          </p:cNvSpPr>
          <p:nvPr>
            <p:ph type="sldNum" sz="quarter" idx="5"/>
          </p:nvPr>
        </p:nvSpPr>
        <p:spPr>
          <a:ln/>
        </p:spPr>
        <p:txBody>
          <a:bodyPr lIns="0" tIns="0" rIns="0" bIns="0" anchor="b" anchorCtr="0">
            <a:noAutofit/>
          </a:bodyPr>
          <a:lstStyle/>
          <a:p>
            <a:pPr lvl="0"/>
            <a:fld id="{BC314469-45D2-4A82-B4D3-FD0E880DCE00}" type="slidenum">
              <a:t>44</a:t>
            </a:fld>
            <a:endParaRPr lang="it-IT"/>
          </a:p>
        </p:txBody>
      </p:sp>
      <p:sp>
        <p:nvSpPr>
          <p:cNvPr id="2" name="Segnaposto immagine diapositiva 1">
            <a:extLst>
              <a:ext uri="{FF2B5EF4-FFF2-40B4-BE49-F238E27FC236}">
                <a16:creationId xmlns:a16="http://schemas.microsoft.com/office/drawing/2014/main" id="{021B96CE-0309-49B8-8B30-CA276451CA97}"/>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A82FD0A-95B5-4E14-9AC9-E682251ED067}"/>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F9F667B2-D4C0-44CC-B8FA-B6AA5DB1789B}"/>
              </a:ext>
            </a:extLst>
          </p:cNvPr>
          <p:cNvSpPr txBox="1">
            <a:spLocks noGrp="1"/>
          </p:cNvSpPr>
          <p:nvPr>
            <p:ph type="sldNum" sz="quarter" idx="5"/>
          </p:nvPr>
        </p:nvSpPr>
        <p:spPr>
          <a:ln/>
        </p:spPr>
        <p:txBody>
          <a:bodyPr lIns="0" tIns="0" rIns="0" bIns="0" anchor="b" anchorCtr="0">
            <a:noAutofit/>
          </a:bodyPr>
          <a:lstStyle/>
          <a:p>
            <a:pPr lvl="0"/>
            <a:fld id="{2807A51B-BCE0-4BAB-BAE1-C73A3BA91698}" type="slidenum">
              <a:t>45</a:t>
            </a:fld>
            <a:endParaRPr lang="it-IT"/>
          </a:p>
        </p:txBody>
      </p:sp>
      <p:sp>
        <p:nvSpPr>
          <p:cNvPr id="2" name="Segnaposto immagine diapositiva 1">
            <a:extLst>
              <a:ext uri="{FF2B5EF4-FFF2-40B4-BE49-F238E27FC236}">
                <a16:creationId xmlns:a16="http://schemas.microsoft.com/office/drawing/2014/main" id="{F0B0735E-306A-422B-9FB6-7A22032613D6}"/>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B47B42B4-B87F-4842-8CF9-AA5E4826881D}"/>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E4F7BE3-E718-44E4-BEF8-82B28E26B3E8}"/>
              </a:ext>
            </a:extLst>
          </p:cNvPr>
          <p:cNvSpPr txBox="1">
            <a:spLocks noGrp="1"/>
          </p:cNvSpPr>
          <p:nvPr>
            <p:ph type="sldNum" sz="quarter" idx="5"/>
          </p:nvPr>
        </p:nvSpPr>
        <p:spPr>
          <a:ln/>
        </p:spPr>
        <p:txBody>
          <a:bodyPr lIns="0" tIns="0" rIns="0" bIns="0" anchor="b" anchorCtr="0">
            <a:noAutofit/>
          </a:bodyPr>
          <a:lstStyle/>
          <a:p>
            <a:pPr lvl="0"/>
            <a:fld id="{0C741D91-98B7-4639-98E9-C908BFB43FD5}" type="slidenum">
              <a:t>46</a:t>
            </a:fld>
            <a:endParaRPr lang="it-IT"/>
          </a:p>
        </p:txBody>
      </p:sp>
      <p:sp>
        <p:nvSpPr>
          <p:cNvPr id="2" name="Segnaposto immagine diapositiva 1">
            <a:extLst>
              <a:ext uri="{FF2B5EF4-FFF2-40B4-BE49-F238E27FC236}">
                <a16:creationId xmlns:a16="http://schemas.microsoft.com/office/drawing/2014/main" id="{B5219D32-229E-43D1-BB8B-829993F4D2CC}"/>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0CBF8474-1FF4-4087-BBB6-B77B484D238B}"/>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66F41A9-7BC2-423E-9983-597E2890FB9F}"/>
              </a:ext>
            </a:extLst>
          </p:cNvPr>
          <p:cNvSpPr txBox="1">
            <a:spLocks noGrp="1"/>
          </p:cNvSpPr>
          <p:nvPr>
            <p:ph type="sldNum" sz="quarter" idx="5"/>
          </p:nvPr>
        </p:nvSpPr>
        <p:spPr>
          <a:ln/>
        </p:spPr>
        <p:txBody>
          <a:bodyPr lIns="0" tIns="0" rIns="0" bIns="0" anchor="b" anchorCtr="0">
            <a:noAutofit/>
          </a:bodyPr>
          <a:lstStyle/>
          <a:p>
            <a:pPr lvl="0"/>
            <a:fld id="{CA084BDB-93B4-444B-ADDF-5E1FA0446B28}" type="slidenum">
              <a:t>8</a:t>
            </a:fld>
            <a:endParaRPr lang="it-IT"/>
          </a:p>
        </p:txBody>
      </p:sp>
      <p:sp>
        <p:nvSpPr>
          <p:cNvPr id="2" name="Segnaposto immagine diapositiva 1">
            <a:extLst>
              <a:ext uri="{FF2B5EF4-FFF2-40B4-BE49-F238E27FC236}">
                <a16:creationId xmlns:a16="http://schemas.microsoft.com/office/drawing/2014/main" id="{249AFA1D-69FD-4BD8-B1DD-486BF8607224}"/>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56DC19A6-2FF7-447D-8B39-FEDA99FE5D97}"/>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F87927EC-7D4F-4D72-A07B-00D3E8289A40}"/>
              </a:ext>
            </a:extLst>
          </p:cNvPr>
          <p:cNvSpPr txBox="1">
            <a:spLocks noGrp="1"/>
          </p:cNvSpPr>
          <p:nvPr>
            <p:ph type="sldNum" sz="quarter" idx="5"/>
          </p:nvPr>
        </p:nvSpPr>
        <p:spPr>
          <a:ln/>
        </p:spPr>
        <p:txBody>
          <a:bodyPr lIns="0" tIns="0" rIns="0" bIns="0" anchor="b" anchorCtr="0">
            <a:noAutofit/>
          </a:bodyPr>
          <a:lstStyle/>
          <a:p>
            <a:pPr lvl="0"/>
            <a:fld id="{44E6AD1C-7B72-4649-BE6C-A2A2A4F495B7}" type="slidenum">
              <a:t>47</a:t>
            </a:fld>
            <a:endParaRPr lang="it-IT"/>
          </a:p>
        </p:txBody>
      </p:sp>
      <p:sp>
        <p:nvSpPr>
          <p:cNvPr id="2" name="Segnaposto immagine diapositiva 1">
            <a:extLst>
              <a:ext uri="{FF2B5EF4-FFF2-40B4-BE49-F238E27FC236}">
                <a16:creationId xmlns:a16="http://schemas.microsoft.com/office/drawing/2014/main" id="{24C6098F-E3E0-4795-84CC-D607AC522697}"/>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B804D88-2A1D-4B42-819D-07CBA6120E93}"/>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E2CF3D5-9BC9-4C1C-BDA0-451E503291A7}"/>
              </a:ext>
            </a:extLst>
          </p:cNvPr>
          <p:cNvSpPr txBox="1">
            <a:spLocks noGrp="1"/>
          </p:cNvSpPr>
          <p:nvPr>
            <p:ph type="sldNum" sz="quarter" idx="5"/>
          </p:nvPr>
        </p:nvSpPr>
        <p:spPr>
          <a:ln/>
        </p:spPr>
        <p:txBody>
          <a:bodyPr lIns="0" tIns="0" rIns="0" bIns="0" anchor="b" anchorCtr="0">
            <a:noAutofit/>
          </a:bodyPr>
          <a:lstStyle/>
          <a:p>
            <a:pPr lvl="0"/>
            <a:fld id="{72A75F3F-3B24-44C1-91ED-595B84D64D7D}" type="slidenum">
              <a:t>48</a:t>
            </a:fld>
            <a:endParaRPr lang="it-IT"/>
          </a:p>
        </p:txBody>
      </p:sp>
      <p:sp>
        <p:nvSpPr>
          <p:cNvPr id="2" name="Segnaposto immagine diapositiva 1">
            <a:extLst>
              <a:ext uri="{FF2B5EF4-FFF2-40B4-BE49-F238E27FC236}">
                <a16:creationId xmlns:a16="http://schemas.microsoft.com/office/drawing/2014/main" id="{8D0335C6-ABD9-4DEC-AB74-18CD669C5A15}"/>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232B2E7A-2034-4CE3-AFDA-6919743B8B18}"/>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DDF284E-C258-4267-8825-C9F657331C5D}"/>
              </a:ext>
            </a:extLst>
          </p:cNvPr>
          <p:cNvSpPr txBox="1">
            <a:spLocks noGrp="1"/>
          </p:cNvSpPr>
          <p:nvPr>
            <p:ph type="sldNum" sz="quarter" idx="5"/>
          </p:nvPr>
        </p:nvSpPr>
        <p:spPr>
          <a:ln/>
        </p:spPr>
        <p:txBody>
          <a:bodyPr lIns="0" tIns="0" rIns="0" bIns="0" anchor="b" anchorCtr="0">
            <a:noAutofit/>
          </a:bodyPr>
          <a:lstStyle/>
          <a:p>
            <a:pPr lvl="0"/>
            <a:fld id="{67D994CB-F862-49C8-96D1-E3EE6DC16FE9}" type="slidenum">
              <a:t>49</a:t>
            </a:fld>
            <a:endParaRPr lang="it-IT"/>
          </a:p>
        </p:txBody>
      </p:sp>
      <p:sp>
        <p:nvSpPr>
          <p:cNvPr id="2" name="Segnaposto immagine diapositiva 1">
            <a:extLst>
              <a:ext uri="{FF2B5EF4-FFF2-40B4-BE49-F238E27FC236}">
                <a16:creationId xmlns:a16="http://schemas.microsoft.com/office/drawing/2014/main" id="{187AE28D-0B35-4887-BD3F-212BEAD1C3C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632538BD-8FA0-4440-9604-1E943259EE21}"/>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2E6139-F7F6-43A5-97C9-9E1E94AEB90C}" type="slidenum">
              <a:rPr kumimoji="0" lang="it-IT" sz="1400" b="0" i="0" u="none" strike="noStrike" kern="1200" cap="none" spc="0" normalizeH="0" baseline="0" noProof="0">
                <a:ln>
                  <a:noFill/>
                </a:ln>
                <a:solidFill>
                  <a:prstClr val="black"/>
                </a:solidFill>
                <a:effectLst/>
                <a:uLnTx/>
                <a:uFillTx/>
                <a:latin typeface="Times New Roman" pitchFamily="18"/>
                <a:cs typeface="Tahoma"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it-IT" sz="1400" b="0" i="0" u="none" strike="noStrike" kern="1200" cap="none" spc="0" normalizeH="0" baseline="0" noProof="0">
              <a:ln>
                <a:noFill/>
              </a:ln>
              <a:solidFill>
                <a:prstClr val="black"/>
              </a:solidFill>
              <a:effectLst/>
              <a:uLnTx/>
              <a:uFillTx/>
              <a:latin typeface="Times New Roman" pitchFamily="18"/>
              <a:cs typeface="Tahoma" pitchFamily="2"/>
            </a:endParaRPr>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2615581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2E6139-F7F6-43A5-97C9-9E1E94AEB90C}" type="slidenum">
              <a:rPr kumimoji="0" lang="it-IT" sz="1400" b="0" i="0" u="none" strike="noStrike" kern="1200" cap="none" spc="0" normalizeH="0" baseline="0" noProof="0">
                <a:ln>
                  <a:noFill/>
                </a:ln>
                <a:solidFill>
                  <a:prstClr val="black"/>
                </a:solidFill>
                <a:effectLst/>
                <a:uLnTx/>
                <a:uFillTx/>
                <a:latin typeface="Times New Roman" pitchFamily="18"/>
                <a:cs typeface="Tahoma"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it-IT" sz="1400" b="0" i="0" u="none" strike="noStrike" kern="1200" cap="none" spc="0" normalizeH="0" baseline="0" noProof="0">
              <a:ln>
                <a:noFill/>
              </a:ln>
              <a:solidFill>
                <a:prstClr val="black"/>
              </a:solidFill>
              <a:effectLst/>
              <a:uLnTx/>
              <a:uFillTx/>
              <a:latin typeface="Times New Roman" pitchFamily="18"/>
              <a:cs typeface="Tahoma" pitchFamily="2"/>
            </a:endParaRPr>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3445213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2E6139-F7F6-43A5-97C9-9E1E94AEB90C}" type="slidenum">
              <a:rPr kumimoji="0" lang="it-IT" sz="1400" b="0" i="0" u="none" strike="noStrike" kern="1200" cap="none" spc="0" normalizeH="0" baseline="0" noProof="0">
                <a:ln>
                  <a:noFill/>
                </a:ln>
                <a:solidFill>
                  <a:prstClr val="black"/>
                </a:solidFill>
                <a:effectLst/>
                <a:uLnTx/>
                <a:uFillTx/>
                <a:latin typeface="Times New Roman" pitchFamily="18"/>
                <a:cs typeface="Tahoma"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it-IT" sz="1400" b="0" i="0" u="none" strike="noStrike" kern="1200" cap="none" spc="0" normalizeH="0" baseline="0" noProof="0">
              <a:ln>
                <a:noFill/>
              </a:ln>
              <a:solidFill>
                <a:prstClr val="black"/>
              </a:solidFill>
              <a:effectLst/>
              <a:uLnTx/>
              <a:uFillTx/>
              <a:latin typeface="Times New Roman" pitchFamily="18"/>
              <a:cs typeface="Tahoma" pitchFamily="2"/>
            </a:endParaRPr>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19529708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2E6139-F7F6-43A5-97C9-9E1E94AEB90C}" type="slidenum">
              <a:rPr kumimoji="0" lang="it-IT" sz="1400" b="0" i="0" u="none" strike="noStrike" kern="1200" cap="none" spc="0" normalizeH="0" baseline="0" noProof="0">
                <a:ln>
                  <a:noFill/>
                </a:ln>
                <a:solidFill>
                  <a:prstClr val="black"/>
                </a:solidFill>
                <a:effectLst/>
                <a:uLnTx/>
                <a:uFillTx/>
                <a:latin typeface="Times New Roman" pitchFamily="18"/>
                <a:cs typeface="Tahoma" pitchFamily="2"/>
              </a:rPr>
              <a:pPr marL="0" marR="0" lvl="0" indent="0" algn="r" defTabSz="914400" rtl="0" eaLnBrk="1" fontAlgn="auto" latinLnBrk="0" hangingPunct="0">
                <a:lnSpc>
                  <a:spcPct val="100000"/>
                </a:lnSpc>
                <a:spcBef>
                  <a:spcPts val="0"/>
                </a:spcBef>
                <a:spcAft>
                  <a:spcPts val="0"/>
                </a:spcAft>
                <a:buClrTx/>
                <a:buSzTx/>
                <a:buFontTx/>
                <a:buNone/>
                <a:tabLst/>
                <a:defRPr/>
              </a:pPr>
              <a:t>53</a:t>
            </a:fld>
            <a:endParaRPr kumimoji="0" lang="it-IT" sz="1400" b="0" i="0" u="none" strike="noStrike" kern="1200" cap="none" spc="0" normalizeH="0" baseline="0" noProof="0">
              <a:ln>
                <a:noFill/>
              </a:ln>
              <a:solidFill>
                <a:prstClr val="black"/>
              </a:solidFill>
              <a:effectLst/>
              <a:uLnTx/>
              <a:uFillTx/>
              <a:latin typeface="Times New Roman" pitchFamily="18"/>
              <a:cs typeface="Tahoma" pitchFamily="2"/>
            </a:endParaRPr>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2211213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2E6139-F7F6-43A5-97C9-9E1E94AEB90C}" type="slidenum">
              <a:rPr kumimoji="0" lang="it-IT" sz="1400" b="0" i="0" u="none" strike="noStrike" kern="1200" cap="none" spc="0" normalizeH="0" baseline="0" noProof="0">
                <a:ln>
                  <a:noFill/>
                </a:ln>
                <a:solidFill>
                  <a:prstClr val="black"/>
                </a:solidFill>
                <a:effectLst/>
                <a:uLnTx/>
                <a:uFillTx/>
                <a:latin typeface="Times New Roman" pitchFamily="18"/>
                <a:cs typeface="Tahoma" pitchFamily="2"/>
              </a:rPr>
              <a:pPr marL="0" marR="0" lvl="0" indent="0" algn="r" defTabSz="914400" rtl="0" eaLnBrk="1" fontAlgn="auto" latinLnBrk="0" hangingPunct="0">
                <a:lnSpc>
                  <a:spcPct val="100000"/>
                </a:lnSpc>
                <a:spcBef>
                  <a:spcPts val="0"/>
                </a:spcBef>
                <a:spcAft>
                  <a:spcPts val="0"/>
                </a:spcAft>
                <a:buClrTx/>
                <a:buSzTx/>
                <a:buFontTx/>
                <a:buNone/>
                <a:tabLst/>
                <a:defRPr/>
              </a:pPr>
              <a:t>54</a:t>
            </a:fld>
            <a:endParaRPr kumimoji="0" lang="it-IT" sz="1400" b="0" i="0" u="none" strike="noStrike" kern="1200" cap="none" spc="0" normalizeH="0" baseline="0" noProof="0">
              <a:ln>
                <a:noFill/>
              </a:ln>
              <a:solidFill>
                <a:prstClr val="black"/>
              </a:solidFill>
              <a:effectLst/>
              <a:uLnTx/>
              <a:uFillTx/>
              <a:latin typeface="Times New Roman" pitchFamily="18"/>
              <a:cs typeface="Tahoma" pitchFamily="2"/>
            </a:endParaRPr>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2750051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021E86B-4144-4376-A284-628B9319DA2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2E6139-F7F6-43A5-97C9-9E1E94AEB90C}" type="slidenum">
              <a:rPr kumimoji="0" lang="it-IT" sz="1400" b="0" i="0" u="none" strike="noStrike" kern="1200" cap="none" spc="0" normalizeH="0" baseline="0" noProof="0">
                <a:ln>
                  <a:noFill/>
                </a:ln>
                <a:solidFill>
                  <a:prstClr val="black"/>
                </a:solidFill>
                <a:effectLst/>
                <a:uLnTx/>
                <a:uFillTx/>
                <a:latin typeface="Times New Roman" pitchFamily="18"/>
                <a:cs typeface="Tahoma" pitchFamily="2"/>
              </a:rPr>
              <a:pPr marL="0" marR="0" lvl="0" indent="0" algn="r" defTabSz="914400" rtl="0" eaLnBrk="1" fontAlgn="auto" latinLnBrk="0" hangingPunct="0">
                <a:lnSpc>
                  <a:spcPct val="100000"/>
                </a:lnSpc>
                <a:spcBef>
                  <a:spcPts val="0"/>
                </a:spcBef>
                <a:spcAft>
                  <a:spcPts val="0"/>
                </a:spcAft>
                <a:buClrTx/>
                <a:buSzTx/>
                <a:buFontTx/>
                <a:buNone/>
                <a:tabLst/>
                <a:defRPr/>
              </a:pPr>
              <a:t>55</a:t>
            </a:fld>
            <a:endParaRPr kumimoji="0" lang="it-IT" sz="1400" b="0" i="0" u="none" strike="noStrike" kern="1200" cap="none" spc="0" normalizeH="0" baseline="0" noProof="0">
              <a:ln>
                <a:noFill/>
              </a:ln>
              <a:solidFill>
                <a:prstClr val="black"/>
              </a:solidFill>
              <a:effectLst/>
              <a:uLnTx/>
              <a:uFillTx/>
              <a:latin typeface="Times New Roman" pitchFamily="18"/>
              <a:cs typeface="Tahoma" pitchFamily="2"/>
            </a:endParaRPr>
          </a:p>
        </p:txBody>
      </p:sp>
      <p:sp>
        <p:nvSpPr>
          <p:cNvPr id="2" name="Segnaposto immagine diapositiva 1">
            <a:extLst>
              <a:ext uri="{FF2B5EF4-FFF2-40B4-BE49-F238E27FC236}">
                <a16:creationId xmlns:a16="http://schemas.microsoft.com/office/drawing/2014/main" id="{F8F130C7-793B-4313-82FD-FBD5D752294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8B4CE031-84A7-44F4-AF97-12B1F6D26002}"/>
              </a:ext>
            </a:extLst>
          </p:cNvPr>
          <p:cNvSpPr txBox="1">
            <a:spLocks noGrp="1"/>
          </p:cNvSpPr>
          <p:nvPr>
            <p:ph type="body" sz="quarter" idx="1"/>
          </p:nvPr>
        </p:nvSpPr>
        <p:spPr/>
        <p:txBody>
          <a:bodyPr/>
          <a:lstStyle/>
          <a:p>
            <a:endParaRPr lang="it-IT"/>
          </a:p>
        </p:txBody>
      </p:sp>
    </p:spTree>
    <p:extLst>
      <p:ext uri="{BB962C8B-B14F-4D97-AF65-F5344CB8AC3E}">
        <p14:creationId xmlns:p14="http://schemas.microsoft.com/office/powerpoint/2010/main" val="1082230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7767AE2-3ACD-4615-A089-80B1D6C64091}"/>
              </a:ext>
            </a:extLst>
          </p:cNvPr>
          <p:cNvSpPr txBox="1">
            <a:spLocks noGrp="1"/>
          </p:cNvSpPr>
          <p:nvPr>
            <p:ph type="sldNum" sz="quarter" idx="5"/>
          </p:nvPr>
        </p:nvSpPr>
        <p:spPr>
          <a:ln/>
        </p:spPr>
        <p:txBody>
          <a:bodyPr lIns="0" tIns="0" rIns="0" bIns="0" anchor="b" anchorCtr="0">
            <a:noAutofit/>
          </a:bodyPr>
          <a:lstStyle/>
          <a:p>
            <a:pPr lvl="0"/>
            <a:fld id="{F2EC5FAF-D4C1-4D94-AE9F-A7D301A5C160}" type="slidenum">
              <a:t>59</a:t>
            </a:fld>
            <a:endParaRPr lang="it-IT"/>
          </a:p>
        </p:txBody>
      </p:sp>
      <p:sp>
        <p:nvSpPr>
          <p:cNvPr id="2" name="Segnaposto immagine diapositiva 1">
            <a:extLst>
              <a:ext uri="{FF2B5EF4-FFF2-40B4-BE49-F238E27FC236}">
                <a16:creationId xmlns:a16="http://schemas.microsoft.com/office/drawing/2014/main" id="{CE0B0A72-80F1-43C8-A2E9-5BB1BDD2E995}"/>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0F7CBEF0-6BDE-42D1-B58A-687D874D6890}"/>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1818850-D223-437A-8629-8F1056CA7B80}"/>
              </a:ext>
            </a:extLst>
          </p:cNvPr>
          <p:cNvSpPr txBox="1">
            <a:spLocks noGrp="1"/>
          </p:cNvSpPr>
          <p:nvPr>
            <p:ph type="sldNum" sz="quarter" idx="5"/>
          </p:nvPr>
        </p:nvSpPr>
        <p:spPr>
          <a:ln/>
        </p:spPr>
        <p:txBody>
          <a:bodyPr lIns="0" tIns="0" rIns="0" bIns="0" anchor="b" anchorCtr="0">
            <a:noAutofit/>
          </a:bodyPr>
          <a:lstStyle/>
          <a:p>
            <a:pPr lvl="0"/>
            <a:fld id="{9B9C5B30-6E3C-4408-A17B-976CCB9D6ECD}" type="slidenum">
              <a:t>9</a:t>
            </a:fld>
            <a:endParaRPr lang="it-IT"/>
          </a:p>
        </p:txBody>
      </p:sp>
      <p:sp>
        <p:nvSpPr>
          <p:cNvPr id="2" name="Segnaposto immagine diapositiva 1">
            <a:extLst>
              <a:ext uri="{FF2B5EF4-FFF2-40B4-BE49-F238E27FC236}">
                <a16:creationId xmlns:a16="http://schemas.microsoft.com/office/drawing/2014/main" id="{8C9115FC-F3E1-489B-A8A1-2A37F482B012}"/>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E858EDC2-36A3-4033-B0F9-4610C5B0D7F2}"/>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1363B89-860B-499D-ADA4-EE10BB3745F7}"/>
              </a:ext>
            </a:extLst>
          </p:cNvPr>
          <p:cNvSpPr txBox="1">
            <a:spLocks noGrp="1"/>
          </p:cNvSpPr>
          <p:nvPr>
            <p:ph type="sldNum" sz="quarter" idx="5"/>
          </p:nvPr>
        </p:nvSpPr>
        <p:spPr>
          <a:ln/>
        </p:spPr>
        <p:txBody>
          <a:bodyPr lIns="0" tIns="0" rIns="0" bIns="0" anchor="b" anchorCtr="0">
            <a:noAutofit/>
          </a:bodyPr>
          <a:lstStyle/>
          <a:p>
            <a:pPr lvl="0"/>
            <a:fld id="{6EEF22D2-3411-4E9F-AC2A-25320CA2D6DE}" type="slidenum">
              <a:t>60</a:t>
            </a:fld>
            <a:endParaRPr lang="it-IT"/>
          </a:p>
        </p:txBody>
      </p:sp>
      <p:sp>
        <p:nvSpPr>
          <p:cNvPr id="2" name="Segnaposto immagine diapositiva 1">
            <a:extLst>
              <a:ext uri="{FF2B5EF4-FFF2-40B4-BE49-F238E27FC236}">
                <a16:creationId xmlns:a16="http://schemas.microsoft.com/office/drawing/2014/main" id="{670A7AC0-37FA-4F8C-ACF4-EAFCF1242C77}"/>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5FA1D90A-09B0-45B8-AF2B-257B6D042E88}"/>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877FDE6-3E21-43B3-BE84-652A87711658}"/>
              </a:ext>
            </a:extLst>
          </p:cNvPr>
          <p:cNvSpPr txBox="1">
            <a:spLocks noGrp="1"/>
          </p:cNvSpPr>
          <p:nvPr>
            <p:ph type="sldNum" sz="quarter" idx="5"/>
          </p:nvPr>
        </p:nvSpPr>
        <p:spPr>
          <a:ln/>
        </p:spPr>
        <p:txBody>
          <a:bodyPr lIns="0" tIns="0" rIns="0" bIns="0" anchor="b" anchorCtr="0">
            <a:noAutofit/>
          </a:bodyPr>
          <a:lstStyle/>
          <a:p>
            <a:pPr lvl="0"/>
            <a:fld id="{D4432999-FE64-4067-841E-1F995CF0A9A2}" type="slidenum">
              <a:t>61</a:t>
            </a:fld>
            <a:endParaRPr lang="it-IT"/>
          </a:p>
        </p:txBody>
      </p:sp>
      <p:sp>
        <p:nvSpPr>
          <p:cNvPr id="2" name="Segnaposto immagine diapositiva 1">
            <a:extLst>
              <a:ext uri="{FF2B5EF4-FFF2-40B4-BE49-F238E27FC236}">
                <a16:creationId xmlns:a16="http://schemas.microsoft.com/office/drawing/2014/main" id="{78147FBF-80DA-4180-A595-10A7839BB4B5}"/>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C918F4A-C198-4F7D-9B9B-FD2DD91E1BFC}"/>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E252FD3-0902-4616-81FB-797A67CFD811}"/>
              </a:ext>
            </a:extLst>
          </p:cNvPr>
          <p:cNvSpPr txBox="1">
            <a:spLocks noGrp="1"/>
          </p:cNvSpPr>
          <p:nvPr>
            <p:ph type="sldNum" sz="quarter" idx="5"/>
          </p:nvPr>
        </p:nvSpPr>
        <p:spPr>
          <a:ln/>
        </p:spPr>
        <p:txBody>
          <a:bodyPr lIns="0" tIns="0" rIns="0" bIns="0" anchor="b" anchorCtr="0">
            <a:noAutofit/>
          </a:bodyPr>
          <a:lstStyle/>
          <a:p>
            <a:pPr lvl="0"/>
            <a:fld id="{BB2A9497-38EC-4635-9914-A593902E652F}" type="slidenum">
              <a:t>62</a:t>
            </a:fld>
            <a:endParaRPr lang="it-IT"/>
          </a:p>
        </p:txBody>
      </p:sp>
      <p:sp>
        <p:nvSpPr>
          <p:cNvPr id="2" name="Segnaposto immagine diapositiva 1">
            <a:extLst>
              <a:ext uri="{FF2B5EF4-FFF2-40B4-BE49-F238E27FC236}">
                <a16:creationId xmlns:a16="http://schemas.microsoft.com/office/drawing/2014/main" id="{5D06F783-41D5-4284-9B35-63B9E56C9446}"/>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309CE866-2363-4592-8413-58297FA751F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B03A7B36-9974-48B8-A08A-E528B705859E}"/>
              </a:ext>
            </a:extLst>
          </p:cNvPr>
          <p:cNvSpPr txBox="1">
            <a:spLocks noGrp="1"/>
          </p:cNvSpPr>
          <p:nvPr>
            <p:ph type="sldNum" sz="quarter" idx="5"/>
          </p:nvPr>
        </p:nvSpPr>
        <p:spPr>
          <a:ln/>
        </p:spPr>
        <p:txBody>
          <a:bodyPr lIns="0" tIns="0" rIns="0" bIns="0" anchor="b" anchorCtr="0">
            <a:noAutofit/>
          </a:bodyPr>
          <a:lstStyle/>
          <a:p>
            <a:pPr lvl="0"/>
            <a:fld id="{E1BB14F8-DC81-4148-8FA5-830810E0FD44}" type="slidenum">
              <a:t>63</a:t>
            </a:fld>
            <a:endParaRPr lang="it-IT"/>
          </a:p>
        </p:txBody>
      </p:sp>
      <p:sp>
        <p:nvSpPr>
          <p:cNvPr id="2" name="Segnaposto immagine diapositiva 1">
            <a:extLst>
              <a:ext uri="{FF2B5EF4-FFF2-40B4-BE49-F238E27FC236}">
                <a16:creationId xmlns:a16="http://schemas.microsoft.com/office/drawing/2014/main" id="{0C519A24-E407-4F3E-957F-F4EB58C116EB}"/>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C9E5534E-5BE8-42F7-809D-8C7F320C284D}"/>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BC312B3-80A1-4B0A-8C7D-B8AFCFF3228F}"/>
              </a:ext>
            </a:extLst>
          </p:cNvPr>
          <p:cNvSpPr txBox="1">
            <a:spLocks noGrp="1"/>
          </p:cNvSpPr>
          <p:nvPr>
            <p:ph type="sldNum" sz="quarter" idx="5"/>
          </p:nvPr>
        </p:nvSpPr>
        <p:spPr>
          <a:ln/>
        </p:spPr>
        <p:txBody>
          <a:bodyPr lIns="0" tIns="0" rIns="0" bIns="0" anchor="b" anchorCtr="0">
            <a:noAutofit/>
          </a:bodyPr>
          <a:lstStyle/>
          <a:p>
            <a:pPr lvl="0"/>
            <a:fld id="{6170F399-F954-4FDA-82B0-9812F66CD092}" type="slidenum">
              <a:t>64</a:t>
            </a:fld>
            <a:endParaRPr lang="it-IT"/>
          </a:p>
        </p:txBody>
      </p:sp>
      <p:sp>
        <p:nvSpPr>
          <p:cNvPr id="2" name="Segnaposto immagine diapositiva 1">
            <a:extLst>
              <a:ext uri="{FF2B5EF4-FFF2-40B4-BE49-F238E27FC236}">
                <a16:creationId xmlns:a16="http://schemas.microsoft.com/office/drawing/2014/main" id="{B8482CF1-E0E3-492B-9AA1-F3C4D52355EA}"/>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BA23EC6B-CFAE-46E4-A78D-CFFB92CC7A91}"/>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F7103806-88F8-44AE-97D1-976AADFE1850}"/>
              </a:ext>
            </a:extLst>
          </p:cNvPr>
          <p:cNvSpPr txBox="1">
            <a:spLocks noGrp="1"/>
          </p:cNvSpPr>
          <p:nvPr>
            <p:ph type="sldNum" sz="quarter" idx="5"/>
          </p:nvPr>
        </p:nvSpPr>
        <p:spPr>
          <a:ln/>
        </p:spPr>
        <p:txBody>
          <a:bodyPr lIns="0" tIns="0" rIns="0" bIns="0" anchor="b" anchorCtr="0">
            <a:noAutofit/>
          </a:bodyPr>
          <a:lstStyle/>
          <a:p>
            <a:pPr lvl="0"/>
            <a:fld id="{7FAA3699-8FFA-49CC-B1AF-AA28BEE21DC1}" type="slidenum">
              <a:t>68</a:t>
            </a:fld>
            <a:endParaRPr lang="it-IT"/>
          </a:p>
        </p:txBody>
      </p:sp>
      <p:sp>
        <p:nvSpPr>
          <p:cNvPr id="2" name="Segnaposto immagine diapositiva 1">
            <a:extLst>
              <a:ext uri="{FF2B5EF4-FFF2-40B4-BE49-F238E27FC236}">
                <a16:creationId xmlns:a16="http://schemas.microsoft.com/office/drawing/2014/main" id="{907F176A-DDB7-41D9-897B-8240662035D7}"/>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A3FCFD91-856F-4ADB-9020-742BCAE1F943}"/>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F9D34376-B43A-4DE8-B3D6-E641E46DA8BB}"/>
              </a:ext>
            </a:extLst>
          </p:cNvPr>
          <p:cNvSpPr txBox="1">
            <a:spLocks noGrp="1"/>
          </p:cNvSpPr>
          <p:nvPr>
            <p:ph type="sldNum" sz="quarter" idx="5"/>
          </p:nvPr>
        </p:nvSpPr>
        <p:spPr>
          <a:ln/>
        </p:spPr>
        <p:txBody>
          <a:bodyPr lIns="0" tIns="0" rIns="0" bIns="0" anchor="b" anchorCtr="0">
            <a:noAutofit/>
          </a:bodyPr>
          <a:lstStyle/>
          <a:p>
            <a:pPr lvl="0"/>
            <a:fld id="{D35ACC51-F861-440B-BA3D-A9DA6BFFEE33}" type="slidenum">
              <a:t>10</a:t>
            </a:fld>
            <a:endParaRPr lang="it-IT"/>
          </a:p>
        </p:txBody>
      </p:sp>
      <p:sp>
        <p:nvSpPr>
          <p:cNvPr id="2" name="Segnaposto immagine diapositiva 1">
            <a:extLst>
              <a:ext uri="{FF2B5EF4-FFF2-40B4-BE49-F238E27FC236}">
                <a16:creationId xmlns:a16="http://schemas.microsoft.com/office/drawing/2014/main" id="{C64DF956-C6D3-4B0C-94C7-65C2A9563400}"/>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04C382AA-BF45-490C-8B94-05F93B32DAA5}"/>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F4DA847-A476-45A1-A046-CEA3028C1C8F}"/>
              </a:ext>
            </a:extLst>
          </p:cNvPr>
          <p:cNvSpPr txBox="1">
            <a:spLocks noGrp="1"/>
          </p:cNvSpPr>
          <p:nvPr>
            <p:ph type="sldNum" sz="quarter" idx="5"/>
          </p:nvPr>
        </p:nvSpPr>
        <p:spPr>
          <a:ln/>
        </p:spPr>
        <p:txBody>
          <a:bodyPr lIns="0" tIns="0" rIns="0" bIns="0" anchor="b" anchorCtr="0">
            <a:noAutofit/>
          </a:bodyPr>
          <a:lstStyle/>
          <a:p>
            <a:pPr lvl="0"/>
            <a:fld id="{7480C39A-66B4-4CFE-A6E8-028EC6FD2161}" type="slidenum">
              <a:t>11</a:t>
            </a:fld>
            <a:endParaRPr lang="it-IT"/>
          </a:p>
        </p:txBody>
      </p:sp>
      <p:sp>
        <p:nvSpPr>
          <p:cNvPr id="2" name="Segnaposto immagine diapositiva 1">
            <a:extLst>
              <a:ext uri="{FF2B5EF4-FFF2-40B4-BE49-F238E27FC236}">
                <a16:creationId xmlns:a16="http://schemas.microsoft.com/office/drawing/2014/main" id="{68188485-55CE-4A4C-A17F-12B5F5D22DD9}"/>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92C24105-7860-494C-BBE4-0C7F30172DF1}"/>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20FD9FA-D94F-4E12-B5AF-856E101C8598}"/>
              </a:ext>
            </a:extLst>
          </p:cNvPr>
          <p:cNvSpPr txBox="1">
            <a:spLocks noGrp="1"/>
          </p:cNvSpPr>
          <p:nvPr>
            <p:ph type="sldNum" sz="quarter" idx="5"/>
          </p:nvPr>
        </p:nvSpPr>
        <p:spPr>
          <a:ln/>
        </p:spPr>
        <p:txBody>
          <a:bodyPr lIns="0" tIns="0" rIns="0" bIns="0" anchor="b" anchorCtr="0">
            <a:noAutofit/>
          </a:bodyPr>
          <a:lstStyle/>
          <a:p>
            <a:pPr lvl="0"/>
            <a:fld id="{70910F27-0A3E-4B34-B756-019B62D2D7CC}" type="slidenum">
              <a:t>12</a:t>
            </a:fld>
            <a:endParaRPr lang="it-IT"/>
          </a:p>
        </p:txBody>
      </p:sp>
      <p:sp>
        <p:nvSpPr>
          <p:cNvPr id="2" name="Segnaposto immagine diapositiva 1">
            <a:extLst>
              <a:ext uri="{FF2B5EF4-FFF2-40B4-BE49-F238E27FC236}">
                <a16:creationId xmlns:a16="http://schemas.microsoft.com/office/drawing/2014/main" id="{FC6CD9E5-659B-4C31-BD2F-33249B619937}"/>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B4BD9A58-5802-4F67-B346-FE79763FDCC7}"/>
              </a:ext>
            </a:extLst>
          </p:cNvPr>
          <p:cNvSpPr txBox="1">
            <a:spLocks noGrp="1"/>
          </p:cNvSpPr>
          <p:nvPr>
            <p:ph type="body" sz="quarter" idx="1"/>
          </p:nvPr>
        </p:nvSpPr>
        <p:spPr/>
        <p:txBody>
          <a:bodyPr/>
          <a:lstStyle/>
          <a:p>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7B336AA-2E1A-4DF8-B2C5-ED3CD62A02BB}"/>
              </a:ext>
            </a:extLst>
          </p:cNvPr>
          <p:cNvSpPr txBox="1">
            <a:spLocks noGrp="1"/>
          </p:cNvSpPr>
          <p:nvPr>
            <p:ph type="sldNum" sz="quarter" idx="5"/>
          </p:nvPr>
        </p:nvSpPr>
        <p:spPr>
          <a:ln/>
        </p:spPr>
        <p:txBody>
          <a:bodyPr lIns="0" tIns="0" rIns="0" bIns="0" anchor="b" anchorCtr="0">
            <a:noAutofit/>
          </a:bodyPr>
          <a:lstStyle/>
          <a:p>
            <a:pPr lvl="0"/>
            <a:fld id="{922C8E60-80BC-4939-AC95-4CCCBE777930}" type="slidenum">
              <a:t>13</a:t>
            </a:fld>
            <a:endParaRPr lang="it-IT"/>
          </a:p>
        </p:txBody>
      </p:sp>
      <p:sp>
        <p:nvSpPr>
          <p:cNvPr id="2" name="Segnaposto immagine diapositiva 1">
            <a:extLst>
              <a:ext uri="{FF2B5EF4-FFF2-40B4-BE49-F238E27FC236}">
                <a16:creationId xmlns:a16="http://schemas.microsoft.com/office/drawing/2014/main" id="{63D7D316-2678-4244-BFB7-5915197D4595}"/>
              </a:ext>
            </a:extLst>
          </p:cNvPr>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Segnaposto note 2">
            <a:extLst>
              <a:ext uri="{FF2B5EF4-FFF2-40B4-BE49-F238E27FC236}">
                <a16:creationId xmlns:a16="http://schemas.microsoft.com/office/drawing/2014/main" id="{EC70E10B-3983-4219-93F5-0E1D56AA9571}"/>
              </a:ext>
            </a:extLst>
          </p:cNvPr>
          <p:cNvSpPr txBox="1">
            <a:spLocks noGrp="1"/>
          </p:cNvSpPr>
          <p:nvPr>
            <p:ph type="body" sz="quarter" idx="1"/>
          </p:nvPr>
        </p:nvSpPr>
        <p:spPr/>
        <p:txBody>
          <a:bodyPr/>
          <a:lstStyle/>
          <a:p>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8A42F2-67F4-4A11-BB99-335E4D7B9FFD}"/>
              </a:ext>
            </a:extLst>
          </p:cNvPr>
          <p:cNvSpPr>
            <a:spLocks noGrp="1"/>
          </p:cNvSpPr>
          <p:nvPr>
            <p:ph type="ctrTitle"/>
          </p:nvPr>
        </p:nvSpPr>
        <p:spPr>
          <a:xfrm>
            <a:off x="1524000" y="1122363"/>
            <a:ext cx="9144000" cy="2387600"/>
          </a:xfrm>
        </p:spPr>
        <p:txBody>
          <a:bodyPr anchor="b">
            <a:normAutofit/>
          </a:bodyPr>
          <a:lstStyle>
            <a:lvl1pPr algn="l" defTabSz="914400" rtl="0" eaLnBrk="1" latinLnBrk="0" hangingPunct="1">
              <a:lnSpc>
                <a:spcPct val="90000"/>
              </a:lnSpc>
              <a:spcBef>
                <a:spcPct val="0"/>
              </a:spcBef>
              <a:buNone/>
              <a:defRPr lang="it-IT" sz="5400" b="1" kern="1200" dirty="0">
                <a:solidFill>
                  <a:srgbClr val="025E73"/>
                </a:solidFill>
                <a:effectLst>
                  <a:outerShdw blurRad="63500" algn="ctr" rotWithShape="0">
                    <a:prstClr val="black">
                      <a:alpha val="20000"/>
                    </a:prstClr>
                  </a:outerShdw>
                </a:effectLst>
                <a:latin typeface="Bahnschrift" panose="020B0502040204020203" pitchFamily="34" charset="0"/>
                <a:ea typeface="+mj-ea"/>
                <a:cs typeface="+mj-cs"/>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72FACE6F-CB3A-49F6-85C6-CF6367939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A7C4D90-18B8-4AC2-A17D-C1658FD36E40}"/>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5" name="Segnaposto piè di pagina 4">
            <a:extLst>
              <a:ext uri="{FF2B5EF4-FFF2-40B4-BE49-F238E27FC236}">
                <a16:creationId xmlns:a16="http://schemas.microsoft.com/office/drawing/2014/main" id="{08F2EC2A-1D05-4EC3-B761-27FD405460E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3E00EDC-466A-4D12-97EA-05CE85822DFC}"/>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2912525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03464-A9ED-4B09-8FE9-3434519E3D5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97BC888-DA9A-485F-8394-8FDEE89AD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61B434E-1FC4-4807-B959-FCAA43A32C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3B862B4-C87B-4223-87D7-11B8533B6704}"/>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6" name="Segnaposto piè di pagina 5">
            <a:extLst>
              <a:ext uri="{FF2B5EF4-FFF2-40B4-BE49-F238E27FC236}">
                <a16:creationId xmlns:a16="http://schemas.microsoft.com/office/drawing/2014/main" id="{5735E305-2335-4AE6-99A5-21B3813128E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1480349-46A3-4078-9EAD-C32EA0C9B49E}"/>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589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FD70AC-B464-4BAB-9DA6-FBA287AF3B6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C8950F7-45FF-4449-A6FF-88B5B7F74D3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F600828-B8A4-40F3-BC82-8FA932A715B9}"/>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5" name="Segnaposto piè di pagina 4">
            <a:extLst>
              <a:ext uri="{FF2B5EF4-FFF2-40B4-BE49-F238E27FC236}">
                <a16:creationId xmlns:a16="http://schemas.microsoft.com/office/drawing/2014/main" id="{58C32307-8587-453E-B552-F76091815E5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A74255E-7490-4AD0-8D89-F3C864BDF13E}"/>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467300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393B571-8532-46F7-AF6D-4A6AA1A06BB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CC95AF8-F2CA-45E4-82D3-648FC87753D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FA467F1-C095-4F48-AC8A-AE13460B84C5}"/>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5" name="Segnaposto piè di pagina 4">
            <a:extLst>
              <a:ext uri="{FF2B5EF4-FFF2-40B4-BE49-F238E27FC236}">
                <a16:creationId xmlns:a16="http://schemas.microsoft.com/office/drawing/2014/main" id="{B67069A8-EF64-44CD-8269-3FFCB6B148D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845A90F-3CAE-46DA-827B-53AC65A84BC1}"/>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480124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982C2-9EB7-4988-9EFE-BF0E01DFA83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D4BA5C4-7ADC-4F38-B8B9-1EE2E21D360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CFE723B-AB63-4BA8-A282-41B0036DB239}"/>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5" name="Segnaposto piè di pagina 4">
            <a:extLst>
              <a:ext uri="{FF2B5EF4-FFF2-40B4-BE49-F238E27FC236}">
                <a16:creationId xmlns:a16="http://schemas.microsoft.com/office/drawing/2014/main" id="{966E3647-1452-459F-BEC0-B1CFDA482DF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1B610D-4600-4645-8AE8-8BC0E0CD0468}"/>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1264974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80BFFC-0D0A-4D48-B73E-A159F11CF4F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95EDF01-DD09-4140-8158-4C24ABD846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CF04780-A1C9-4930-90C7-AEB9B7F72F9F}"/>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5" name="Segnaposto piè di pagina 4">
            <a:extLst>
              <a:ext uri="{FF2B5EF4-FFF2-40B4-BE49-F238E27FC236}">
                <a16:creationId xmlns:a16="http://schemas.microsoft.com/office/drawing/2014/main" id="{60C1051D-29B2-4443-A215-A8750F54616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27D46B9-1DA8-4560-AF88-00CB4FCFAACF}"/>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370028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F5C760-6832-42B1-8214-D28D18F2276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6AA308-1E66-45F6-9EBF-94B1C333A13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B80910D-7C6B-46A5-B230-663989D8AA5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F7B448E-FE73-40F5-ADA0-DAFF0400234A}"/>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6" name="Segnaposto piè di pagina 5">
            <a:extLst>
              <a:ext uri="{FF2B5EF4-FFF2-40B4-BE49-F238E27FC236}">
                <a16:creationId xmlns:a16="http://schemas.microsoft.com/office/drawing/2014/main" id="{B6540DA7-C208-4859-97CE-F69F40E16DA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F773A25-3234-4974-8230-E5948DD118E6}"/>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165011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F5C760-6832-42B1-8214-D28D18F22766}"/>
              </a:ext>
            </a:extLst>
          </p:cNvPr>
          <p:cNvSpPr>
            <a:spLocks noGrp="1"/>
          </p:cNvSpPr>
          <p:nvPr>
            <p:ph type="title"/>
          </p:nvPr>
        </p:nvSpPr>
        <p:spPr>
          <a:xfrm>
            <a:off x="293318" y="136525"/>
            <a:ext cx="11518726" cy="727771"/>
          </a:xfrm>
        </p:spPr>
        <p:txBody>
          <a:bodyPr/>
          <a:lstStyle>
            <a:lvl1pPr>
              <a:defRPr sz="3600"/>
            </a:lvl1pPr>
          </a:lstStyle>
          <a:p>
            <a:r>
              <a:rPr lang="it-IT" dirty="0"/>
              <a:t>Fare clic per modificare lo stile del titolo dello schema</a:t>
            </a:r>
          </a:p>
        </p:txBody>
      </p:sp>
      <p:sp>
        <p:nvSpPr>
          <p:cNvPr id="4" name="Segnaposto contenuto 3">
            <a:extLst>
              <a:ext uri="{FF2B5EF4-FFF2-40B4-BE49-F238E27FC236}">
                <a16:creationId xmlns:a16="http://schemas.microsoft.com/office/drawing/2014/main" id="{8B80910D-7C6B-46A5-B230-663989D8AA51}"/>
              </a:ext>
            </a:extLst>
          </p:cNvPr>
          <p:cNvSpPr>
            <a:spLocks noGrp="1"/>
          </p:cNvSpPr>
          <p:nvPr>
            <p:ph sz="half" idx="2"/>
          </p:nvPr>
        </p:nvSpPr>
        <p:spPr>
          <a:xfrm>
            <a:off x="5276850" y="1133605"/>
            <a:ext cx="6535193" cy="5223354"/>
          </a:xfrm>
        </p:spPr>
        <p:txBody>
          <a:bodyPr/>
          <a:lstStyle>
            <a:lvl1pPr marL="0" indent="0">
              <a:buNone/>
              <a:defRPr sz="1800">
                <a:latin typeface="Bahnschrift"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Fare clic per modificare gli stili del testo dello schema</a:t>
            </a:r>
          </a:p>
        </p:txBody>
      </p:sp>
      <p:sp>
        <p:nvSpPr>
          <p:cNvPr id="7" name="Segnaposto numero diapositiva 6">
            <a:extLst>
              <a:ext uri="{FF2B5EF4-FFF2-40B4-BE49-F238E27FC236}">
                <a16:creationId xmlns:a16="http://schemas.microsoft.com/office/drawing/2014/main" id="{1F773A25-3234-4974-8230-E5948DD118E6}"/>
              </a:ext>
            </a:extLst>
          </p:cNvPr>
          <p:cNvSpPr>
            <a:spLocks noGrp="1"/>
          </p:cNvSpPr>
          <p:nvPr>
            <p:ph type="sldNum" sz="quarter" idx="12"/>
          </p:nvPr>
        </p:nvSpPr>
        <p:spPr>
          <a:xfrm>
            <a:off x="9068844" y="6492875"/>
            <a:ext cx="2743200" cy="228600"/>
          </a:xfrm>
        </p:spPr>
        <p:txBody>
          <a:bodyPr/>
          <a:lstStyle/>
          <a:p>
            <a:fld id="{5F5B2073-CCD7-4866-9B78-4C23BA489799}" type="slidenum">
              <a:rPr lang="it-IT" smtClean="0"/>
              <a:t>‹N›</a:t>
            </a:fld>
            <a:endParaRPr lang="it-IT" dirty="0"/>
          </a:p>
        </p:txBody>
      </p:sp>
    </p:spTree>
    <p:extLst>
      <p:ext uri="{BB962C8B-B14F-4D97-AF65-F5344CB8AC3E}">
        <p14:creationId xmlns:p14="http://schemas.microsoft.com/office/powerpoint/2010/main" val="2449939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bg>
      <p:bgPr>
        <a:solidFill>
          <a:srgbClr val="F5F5F5"/>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17531-0636-4DF7-A3F6-EF839276DA7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41A065D-B54E-43C3-8D7D-C760EF192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CF361B1-CAF8-4A37-A6A9-70A3CF00E7D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B26C95C-A34F-426E-A357-3EEE3BE292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FFD7FD3-B1D5-4209-85CA-BE85063543E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0130B45-0418-4439-8963-C5F5CAEB8BC2}"/>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8" name="Segnaposto piè di pagina 7">
            <a:extLst>
              <a:ext uri="{FF2B5EF4-FFF2-40B4-BE49-F238E27FC236}">
                <a16:creationId xmlns:a16="http://schemas.microsoft.com/office/drawing/2014/main" id="{742A576E-44AE-4492-B9E7-1BD9DCE153F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2535F45-4317-4061-AF08-9A41D20EF580}"/>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182725813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3959E3-7F06-4C38-B955-9F0B21831E8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56B3DC-8709-4048-9AE3-D5C3262F2461}"/>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4" name="Segnaposto piè di pagina 3">
            <a:extLst>
              <a:ext uri="{FF2B5EF4-FFF2-40B4-BE49-F238E27FC236}">
                <a16:creationId xmlns:a16="http://schemas.microsoft.com/office/drawing/2014/main" id="{20CC3F6A-3F0C-41D5-9CC1-652A4371B68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6896035-ECAE-4F6A-B4B7-491F4F41BC1B}"/>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182821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2820A5A-5321-4F1C-9E38-929E78E61A34}"/>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3" name="Segnaposto piè di pagina 2">
            <a:extLst>
              <a:ext uri="{FF2B5EF4-FFF2-40B4-BE49-F238E27FC236}">
                <a16:creationId xmlns:a16="http://schemas.microsoft.com/office/drawing/2014/main" id="{22A4EB09-6450-43F4-AC23-BB3A61E3652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1FBBA26-0342-4C3B-A997-4EC380548A08}"/>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220037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862AE8-BAF9-44EC-90F5-EC127047AFE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85717E-9459-4AB3-9D0D-93464C8526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862DBC8-68F1-4A1A-9354-45C4F1F655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18E4233-722F-4061-9E32-E91A3EBF205E}"/>
              </a:ext>
            </a:extLst>
          </p:cNvPr>
          <p:cNvSpPr>
            <a:spLocks noGrp="1"/>
          </p:cNvSpPr>
          <p:nvPr>
            <p:ph type="dt" sz="half" idx="10"/>
          </p:nvPr>
        </p:nvSpPr>
        <p:spPr/>
        <p:txBody>
          <a:bodyPr/>
          <a:lstStyle/>
          <a:p>
            <a:fld id="{42A0F759-914A-4445-80CF-5FF5BC57D820}" type="datetimeFigureOut">
              <a:rPr lang="it-IT" smtClean="0"/>
              <a:t>21/05/2020</a:t>
            </a:fld>
            <a:endParaRPr lang="it-IT"/>
          </a:p>
        </p:txBody>
      </p:sp>
      <p:sp>
        <p:nvSpPr>
          <p:cNvPr id="6" name="Segnaposto piè di pagina 5">
            <a:extLst>
              <a:ext uri="{FF2B5EF4-FFF2-40B4-BE49-F238E27FC236}">
                <a16:creationId xmlns:a16="http://schemas.microsoft.com/office/drawing/2014/main" id="{C24E8E96-3A51-4674-8648-989DA90EF0F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3F7CEE9-1750-4E4B-9BF0-1D60E73DC5AD}"/>
              </a:ext>
            </a:extLst>
          </p:cNvPr>
          <p:cNvSpPr>
            <a:spLocks noGrp="1"/>
          </p:cNvSpPr>
          <p:nvPr>
            <p:ph type="sldNum" sz="quarter" idx="12"/>
          </p:nvPr>
        </p:nvSpPr>
        <p:spPr/>
        <p:txBody>
          <a:bodyPr/>
          <a:lstStyle/>
          <a:p>
            <a:fld id="{5F5B2073-CCD7-4866-9B78-4C23BA489799}" type="slidenum">
              <a:rPr lang="it-IT" smtClean="0"/>
              <a:t>‹N›</a:t>
            </a:fld>
            <a:endParaRPr lang="it-IT"/>
          </a:p>
        </p:txBody>
      </p:sp>
    </p:spTree>
    <p:extLst>
      <p:ext uri="{BB962C8B-B14F-4D97-AF65-F5344CB8AC3E}">
        <p14:creationId xmlns:p14="http://schemas.microsoft.com/office/powerpoint/2010/main" val="100467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795D478-9BA6-4E81-9041-6DF6E5474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7CF6E023-7A6F-4F5D-A923-521862FFC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064493EA-3FA4-4E7D-8A44-1BEDD403FB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A0F759-914A-4445-80CF-5FF5BC57D820}" type="datetimeFigureOut">
              <a:rPr lang="it-IT" smtClean="0"/>
              <a:t>21/05/2020</a:t>
            </a:fld>
            <a:endParaRPr lang="it-IT"/>
          </a:p>
        </p:txBody>
      </p:sp>
      <p:sp>
        <p:nvSpPr>
          <p:cNvPr id="5" name="Segnaposto piè di pagina 4">
            <a:extLst>
              <a:ext uri="{FF2B5EF4-FFF2-40B4-BE49-F238E27FC236}">
                <a16:creationId xmlns:a16="http://schemas.microsoft.com/office/drawing/2014/main" id="{E0C00494-5DE1-4085-A019-A746F866F2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9DE297D-553B-413B-BD5B-E34958D8B2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B2073-CCD7-4866-9B78-4C23BA489799}" type="slidenum">
              <a:rPr lang="it-IT" smtClean="0"/>
              <a:t>‹N›</a:t>
            </a:fld>
            <a:endParaRPr lang="it-IT"/>
          </a:p>
        </p:txBody>
      </p:sp>
    </p:spTree>
    <p:extLst>
      <p:ext uri="{BB962C8B-B14F-4D97-AF65-F5344CB8AC3E}">
        <p14:creationId xmlns:p14="http://schemas.microsoft.com/office/powerpoint/2010/main" val="2198182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lang="it-IT" sz="5400" b="1" kern="1200" dirty="0">
          <a:solidFill>
            <a:srgbClr val="025E73"/>
          </a:solidFill>
          <a:effectLst>
            <a:outerShdw blurRad="63500" algn="ctr" rotWithShape="0">
              <a:prstClr val="black">
                <a:alpha val="20000"/>
              </a:prstClr>
            </a:outerShdw>
          </a:effectLst>
          <a:latin typeface="Bahnschrif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android.com/guide/topics/graphics/opengl"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83194EC-D860-4FF2-9B82-0D33A4881F1B}"/>
              </a:ext>
            </a:extLst>
          </p:cNvPr>
          <p:cNvSpPr/>
          <p:nvPr/>
        </p:nvSpPr>
        <p:spPr>
          <a:xfrm>
            <a:off x="0" y="-1"/>
            <a:ext cx="12192000" cy="6858001"/>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Titolo 6">
            <a:extLst>
              <a:ext uri="{FF2B5EF4-FFF2-40B4-BE49-F238E27FC236}">
                <a16:creationId xmlns:a16="http://schemas.microsoft.com/office/drawing/2014/main" id="{29803228-6382-4D02-AEB2-ED9DCFF0EBD4}"/>
              </a:ext>
            </a:extLst>
          </p:cNvPr>
          <p:cNvSpPr>
            <a:spLocks noGrp="1"/>
          </p:cNvSpPr>
          <p:nvPr>
            <p:ph type="ctrTitle"/>
          </p:nvPr>
        </p:nvSpPr>
        <p:spPr>
          <a:xfrm>
            <a:off x="4111462" y="2750531"/>
            <a:ext cx="3969076" cy="1356936"/>
          </a:xfrm>
        </p:spPr>
        <p:txBody>
          <a:bodyPr>
            <a:normAutofit/>
          </a:bodyPr>
          <a:lstStyle/>
          <a:p>
            <a:r>
              <a:rPr lang="it-IT" sz="7200" b="1" dirty="0">
                <a:solidFill>
                  <a:srgbClr val="025E73"/>
                </a:solidFill>
                <a:effectLst>
                  <a:outerShdw blurRad="63500" sx="102000" sy="102000" algn="ctr" rotWithShape="0">
                    <a:prstClr val="black">
                      <a:alpha val="40000"/>
                    </a:prstClr>
                  </a:outerShdw>
                </a:effectLst>
                <a:latin typeface="Bahnschrift" panose="020B0502040204020203" pitchFamily="34" charset="0"/>
              </a:rPr>
              <a:t>Open</a:t>
            </a:r>
            <a:r>
              <a:rPr lang="it-IT" sz="7200" b="1" dirty="0">
                <a:solidFill>
                  <a:srgbClr val="A60540"/>
                </a:solidFill>
                <a:effectLst>
                  <a:outerShdw blurRad="63500" sx="102000" sy="102000" algn="ctr" rotWithShape="0">
                    <a:prstClr val="black">
                      <a:alpha val="40000"/>
                    </a:prstClr>
                  </a:outerShdw>
                </a:effectLst>
                <a:latin typeface="Bahnschrift" panose="020B0502040204020203" pitchFamily="34" charset="0"/>
              </a:rPr>
              <a:t>GL</a:t>
            </a:r>
          </a:p>
        </p:txBody>
      </p:sp>
      <p:sp>
        <p:nvSpPr>
          <p:cNvPr id="18" name="Triangolo rettangolo 17">
            <a:extLst>
              <a:ext uri="{FF2B5EF4-FFF2-40B4-BE49-F238E27FC236}">
                <a16:creationId xmlns:a16="http://schemas.microsoft.com/office/drawing/2014/main" id="{C174E219-5687-4BA2-8261-80F2F092ABD7}"/>
              </a:ext>
            </a:extLst>
          </p:cNvPr>
          <p:cNvSpPr/>
          <p:nvPr/>
        </p:nvSpPr>
        <p:spPr>
          <a:xfrm rot="5400000">
            <a:off x="-191867" y="191866"/>
            <a:ext cx="6879783" cy="6496050"/>
          </a:xfrm>
          <a:prstGeom prst="rtTriangle">
            <a:avLst/>
          </a:prstGeom>
          <a:solidFill>
            <a:srgbClr val="025E73"/>
          </a:solidFill>
          <a:ln>
            <a:noFill/>
          </a:ln>
          <a:effectLst>
            <a:innerShdw blurRad="571500">
              <a:prstClr val="black">
                <a:alpha val="5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Triangolo rettangolo 18">
            <a:extLst>
              <a:ext uri="{FF2B5EF4-FFF2-40B4-BE49-F238E27FC236}">
                <a16:creationId xmlns:a16="http://schemas.microsoft.com/office/drawing/2014/main" id="{41EA9A22-1447-4738-B5B2-6625BF75F5F6}"/>
              </a:ext>
            </a:extLst>
          </p:cNvPr>
          <p:cNvSpPr/>
          <p:nvPr/>
        </p:nvSpPr>
        <p:spPr>
          <a:xfrm rot="16200000">
            <a:off x="5504084" y="191867"/>
            <a:ext cx="6879783" cy="6496050"/>
          </a:xfrm>
          <a:prstGeom prst="rtTriangle">
            <a:avLst/>
          </a:prstGeom>
          <a:solidFill>
            <a:srgbClr val="025E73"/>
          </a:solidFill>
          <a:ln>
            <a:noFill/>
          </a:ln>
          <a:effectLst>
            <a:innerShdw blurRad="571500">
              <a:prstClr val="black">
                <a:alpha val="5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6986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BDA3F73C-4B23-4162-BC6C-683A537EF8D3}"/>
              </a:ext>
            </a:extLst>
          </p:cNvPr>
          <p:cNvSpPr txBox="1">
            <a:spLocks noGrp="1"/>
          </p:cNvSpPr>
          <p:nvPr>
            <p:ph type="title"/>
          </p:nvPr>
        </p:nvSpPr>
        <p:spPr/>
        <p:txBody>
          <a:bodyPr/>
          <a:lstStyle/>
          <a:p>
            <a:pPr lvl="0"/>
            <a:r>
              <a:rPr lang="it-IT" dirty="0"/>
              <a:t>Cosa fa quindi OpenGL?</a:t>
            </a:r>
          </a:p>
        </p:txBody>
      </p:sp>
      <p:sp>
        <p:nvSpPr>
          <p:cNvPr id="10" name="Segnaposto contenuto 9">
            <a:extLst>
              <a:ext uri="{FF2B5EF4-FFF2-40B4-BE49-F238E27FC236}">
                <a16:creationId xmlns:a16="http://schemas.microsoft.com/office/drawing/2014/main" id="{8ACAB2AE-9926-491E-8E9E-ECF37D7C956A}"/>
              </a:ext>
            </a:extLst>
          </p:cNvPr>
          <p:cNvSpPr>
            <a:spLocks noGrp="1"/>
          </p:cNvSpPr>
          <p:nvPr>
            <p:ph sz="half" idx="2"/>
          </p:nvPr>
        </p:nvSpPr>
        <p:spPr/>
        <p:txBody>
          <a:bodyPr/>
          <a:lstStyle/>
          <a:p>
            <a:r>
              <a:rPr lang="it-IT" dirty="0"/>
              <a:t>Quindi, OpenGL si occupa di due funzioni di base :</a:t>
            </a:r>
          </a:p>
          <a:p>
            <a:endParaRPr lang="it-IT" dirty="0"/>
          </a:p>
          <a:p>
            <a:endParaRPr lang="it-IT" dirty="0"/>
          </a:p>
          <a:p>
            <a:endParaRPr lang="it-IT" dirty="0"/>
          </a:p>
          <a:p>
            <a:r>
              <a:rPr lang="it-IT" dirty="0"/>
              <a:t>1)Nasconde la complessità di interfacciarsi con diversi acceleratori 3D,offrendo al programmatore una API unica ed uniforme.</a:t>
            </a:r>
          </a:p>
          <a:p>
            <a:endParaRPr lang="it-IT" dirty="0"/>
          </a:p>
          <a:p>
            <a:r>
              <a:rPr lang="it-IT" dirty="0"/>
              <a:t>2)Nasconde le capacità offerte dai diversi acceleratori 3D, facendo si che tutta l'implementazione sia completamente supportata dal set di funzioni di OpenGL e ricorrendo all'emulazione software se necessaria.</a:t>
            </a:r>
          </a:p>
          <a:p>
            <a:endParaRPr lang="it-IT" dirty="0"/>
          </a:p>
        </p:txBody>
      </p:sp>
      <p:sp>
        <p:nvSpPr>
          <p:cNvPr id="4" name="Titolo 6">
            <a:extLst>
              <a:ext uri="{FF2B5EF4-FFF2-40B4-BE49-F238E27FC236}">
                <a16:creationId xmlns:a16="http://schemas.microsoft.com/office/drawing/2014/main" id="{6ADD211E-E53B-4880-B818-E2060B220C1A}"/>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BCEF6B1E-DFC2-4E84-96F5-A7B35982AF38}"/>
              </a:ext>
            </a:extLst>
          </p:cNvPr>
          <p:cNvSpPr/>
          <p:nvPr/>
        </p:nvSpPr>
        <p:spPr>
          <a:xfrm>
            <a:off x="5310028" y="517081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54BBCB69-B92F-4FF3-BB78-AD4481571EBA}"/>
              </a:ext>
            </a:extLst>
          </p:cNvPr>
          <p:cNvSpPr/>
          <p:nvPr/>
        </p:nvSpPr>
        <p:spPr>
          <a:xfrm>
            <a:off x="5310028" y="40470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E8513E61-16C1-4382-8B41-49D863AAC874}"/>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66" y="447"/>
            <a:ext cx="6857107" cy="68571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7E72205D-E1EC-48BA-930D-663036DB0843}"/>
              </a:ext>
            </a:extLst>
          </p:cNvPr>
          <p:cNvSpPr txBox="1">
            <a:spLocks noGrp="1"/>
          </p:cNvSpPr>
          <p:nvPr>
            <p:ph type="title"/>
          </p:nvPr>
        </p:nvSpPr>
        <p:spPr/>
        <p:txBody>
          <a:bodyPr/>
          <a:lstStyle/>
          <a:p>
            <a:pPr lvl="0"/>
            <a:r>
              <a:rPr lang="it-IT" dirty="0"/>
              <a:t>Gli shaders</a:t>
            </a:r>
          </a:p>
        </p:txBody>
      </p:sp>
      <p:sp>
        <p:nvSpPr>
          <p:cNvPr id="10" name="Segnaposto contenuto 9">
            <a:extLst>
              <a:ext uri="{FF2B5EF4-FFF2-40B4-BE49-F238E27FC236}">
                <a16:creationId xmlns:a16="http://schemas.microsoft.com/office/drawing/2014/main" id="{69A3BFE5-5A13-48D8-A326-1D73C963B75F}"/>
              </a:ext>
            </a:extLst>
          </p:cNvPr>
          <p:cNvSpPr>
            <a:spLocks noGrp="1"/>
          </p:cNvSpPr>
          <p:nvPr>
            <p:ph sz="half" idx="2"/>
          </p:nvPr>
        </p:nvSpPr>
        <p:spPr/>
        <p:txBody>
          <a:bodyPr/>
          <a:lstStyle/>
          <a:p>
            <a:r>
              <a:rPr lang="it-IT" dirty="0"/>
              <a:t>(aggiungerei due righe per spiegare perché c’è di mezzo la </a:t>
            </a:r>
            <a:r>
              <a:rPr lang="it-IT" dirty="0" err="1"/>
              <a:t>microsoft</a:t>
            </a:r>
            <a:r>
              <a:rPr lang="it-IT" dirty="0"/>
              <a:t> qui)Negli anni 2000, Microsoft rilasciò Direct3D 8.0, che supportava una nuova feature : gli shader. Gli shader non sono altro che piccoli programmi in esecuzione direttamente sulla GPU, sfruttando così il potenziale delle schede grafiche e spostandovi alcune delle funzionalità che erano svolte dalla CPU.  </a:t>
            </a:r>
          </a:p>
          <a:p>
            <a:endParaRPr lang="it-IT" dirty="0"/>
          </a:p>
          <a:p>
            <a:r>
              <a:rPr lang="it-IT" dirty="0"/>
              <a:t>Il vertex shader è un programma eseguito per ogni vertice a cui è assegnato, mentre il pixel shader è eseguito per ogni pixel.</a:t>
            </a:r>
          </a:p>
          <a:p>
            <a:endParaRPr lang="it-IT" dirty="0"/>
          </a:p>
          <a:p>
            <a:r>
              <a:rPr lang="it-IT" dirty="0"/>
              <a:t>Nel 2003 Microsoft rilasciò  Direct3D 9.0, che permise la manipolazione degli shaders con linguaggi ad alto livello la cui sintassi era simile al C. I linguaggi di </a:t>
            </a:r>
            <a:r>
              <a:rPr lang="it-IT" dirty="0" err="1"/>
              <a:t>shading</a:t>
            </a:r>
            <a:r>
              <a:rPr lang="it-IT" dirty="0"/>
              <a:t> hanno sostituito le funzioni prefissate della pipeline, permettendo di creare effetti personalizzati.</a:t>
            </a:r>
          </a:p>
          <a:p>
            <a:endParaRPr lang="it-IT" dirty="0"/>
          </a:p>
        </p:txBody>
      </p:sp>
      <p:sp>
        <p:nvSpPr>
          <p:cNvPr id="4" name="Titolo 6">
            <a:extLst>
              <a:ext uri="{FF2B5EF4-FFF2-40B4-BE49-F238E27FC236}">
                <a16:creationId xmlns:a16="http://schemas.microsoft.com/office/drawing/2014/main" id="{5707DD7D-0F12-48EF-8411-0FE369238334}"/>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8548FCDE-5989-42E9-AD66-76E23BA1AED2}"/>
              </a:ext>
            </a:extLst>
          </p:cNvPr>
          <p:cNvSpPr/>
          <p:nvPr/>
        </p:nvSpPr>
        <p:spPr>
          <a:xfrm>
            <a:off x="5273673" y="5910517"/>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125A6F0D-49AB-456F-80EC-7EBE12F7327F}"/>
              </a:ext>
            </a:extLst>
          </p:cNvPr>
          <p:cNvSpPr/>
          <p:nvPr/>
        </p:nvSpPr>
        <p:spPr>
          <a:xfrm>
            <a:off x="5273673" y="4830657"/>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29AA441A-29D2-46CA-9897-EFD78BFBC425}"/>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7" y="2222510"/>
            <a:ext cx="5200518" cy="30633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906B9AC9-C087-4ECD-953C-CC3C77792B16}"/>
              </a:ext>
            </a:extLst>
          </p:cNvPr>
          <p:cNvSpPr txBox="1">
            <a:spLocks noGrp="1"/>
          </p:cNvSpPr>
          <p:nvPr>
            <p:ph type="title"/>
          </p:nvPr>
        </p:nvSpPr>
        <p:spPr/>
        <p:txBody>
          <a:bodyPr/>
          <a:lstStyle/>
          <a:p>
            <a:pPr lvl="0"/>
            <a:r>
              <a:rPr lang="it-IT" dirty="0"/>
              <a:t>Gli shaders</a:t>
            </a:r>
          </a:p>
        </p:txBody>
      </p:sp>
      <p:sp>
        <p:nvSpPr>
          <p:cNvPr id="10" name="Segnaposto contenuto 9">
            <a:extLst>
              <a:ext uri="{FF2B5EF4-FFF2-40B4-BE49-F238E27FC236}">
                <a16:creationId xmlns:a16="http://schemas.microsoft.com/office/drawing/2014/main" id="{526ED9F2-6D3C-4ED7-8517-94E4225DF8AC}"/>
              </a:ext>
            </a:extLst>
          </p:cNvPr>
          <p:cNvSpPr>
            <a:spLocks noGrp="1"/>
          </p:cNvSpPr>
          <p:nvPr>
            <p:ph sz="half" idx="2"/>
          </p:nvPr>
        </p:nvSpPr>
        <p:spPr/>
        <p:txBody>
          <a:bodyPr/>
          <a:lstStyle/>
          <a:p>
            <a:endParaRPr lang="it-IT" dirty="0"/>
          </a:p>
          <a:p>
            <a:endParaRPr lang="it-IT" dirty="0"/>
          </a:p>
          <a:p>
            <a:r>
              <a:rPr lang="it-IT" dirty="0"/>
              <a:t>Ci sono due tipi principali di shaders : i Vertex Shader ed i </a:t>
            </a:r>
            <a:r>
              <a:rPr lang="it-IT" dirty="0" err="1"/>
              <a:t>Fragment</a:t>
            </a:r>
            <a:r>
              <a:rPr lang="it-IT" dirty="0"/>
              <a:t> Shader</a:t>
            </a:r>
          </a:p>
          <a:p>
            <a:endParaRPr lang="it-IT" dirty="0"/>
          </a:p>
          <a:p>
            <a:endParaRPr lang="it-IT" dirty="0"/>
          </a:p>
          <a:p>
            <a:r>
              <a:rPr lang="it-IT" dirty="0"/>
              <a:t>Entrambi vengono eseguiti durante due stadi della pipeline, rispettivamente lo stadio di processamento per vertici e lo stadio di processamento per frammenti</a:t>
            </a:r>
          </a:p>
          <a:p>
            <a:endParaRPr lang="it-IT" dirty="0"/>
          </a:p>
        </p:txBody>
      </p:sp>
      <p:sp>
        <p:nvSpPr>
          <p:cNvPr id="4" name="Titolo 6">
            <a:extLst>
              <a:ext uri="{FF2B5EF4-FFF2-40B4-BE49-F238E27FC236}">
                <a16:creationId xmlns:a16="http://schemas.microsoft.com/office/drawing/2014/main" id="{78AD9483-A0DD-4374-A7C3-5F1E207DFBF1}"/>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A7D20A1-8D4D-462F-9A61-F1D5F23C88EE}"/>
              </a:ext>
            </a:extLst>
          </p:cNvPr>
          <p:cNvSpPr/>
          <p:nvPr/>
        </p:nvSpPr>
        <p:spPr>
          <a:xfrm>
            <a:off x="5273673" y="539974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DE990AE4-E02E-45CB-93F3-953A507593A5}"/>
              </a:ext>
            </a:extLst>
          </p:cNvPr>
          <p:cNvSpPr/>
          <p:nvPr/>
        </p:nvSpPr>
        <p:spPr>
          <a:xfrm>
            <a:off x="5273673" y="432672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ACB5D28-14DB-435E-9173-4EAEA93EC8DD}"/>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18" y="3043602"/>
            <a:ext cx="4940095" cy="18569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21CE7033-D943-4629-AA5B-A5753CB2C93F}"/>
              </a:ext>
            </a:extLst>
          </p:cNvPr>
          <p:cNvSpPr txBox="1">
            <a:spLocks noGrp="1"/>
          </p:cNvSpPr>
          <p:nvPr>
            <p:ph type="title"/>
          </p:nvPr>
        </p:nvSpPr>
        <p:spPr/>
        <p:txBody>
          <a:bodyPr/>
          <a:lstStyle/>
          <a:p>
            <a:pPr lvl="0"/>
            <a:r>
              <a:rPr lang="it-IT" dirty="0"/>
              <a:t>Vertex Shader</a:t>
            </a:r>
          </a:p>
        </p:txBody>
      </p:sp>
      <p:sp>
        <p:nvSpPr>
          <p:cNvPr id="10" name="Segnaposto contenuto 9">
            <a:extLst>
              <a:ext uri="{FF2B5EF4-FFF2-40B4-BE49-F238E27FC236}">
                <a16:creationId xmlns:a16="http://schemas.microsoft.com/office/drawing/2014/main" id="{DD266F99-01A3-46D0-83F3-1BC178AB94E2}"/>
              </a:ext>
            </a:extLst>
          </p:cNvPr>
          <p:cNvSpPr>
            <a:spLocks noGrp="1"/>
          </p:cNvSpPr>
          <p:nvPr>
            <p:ph sz="half" idx="2"/>
          </p:nvPr>
        </p:nvSpPr>
        <p:spPr/>
        <p:txBody>
          <a:bodyPr/>
          <a:lstStyle/>
          <a:p>
            <a:r>
              <a:rPr lang="it-IT" dirty="0"/>
              <a:t>L'obiettivo del Vertex Shader è quello di fornire alla Pipeline la trasformazione dei vertici dell'oggetto da processare.</a:t>
            </a:r>
          </a:p>
          <a:p>
            <a:endParaRPr lang="it-IT" dirty="0"/>
          </a:p>
          <a:p>
            <a:r>
              <a:rPr lang="it-IT" dirty="0"/>
              <a:t>I dati vengono passati dall'applicazione alla GPU mediante oggetti di OpenGL. I dati vengono ricevuti prima dal Vertex Shader, dove vengono definiti come attributi: per esempio vertici, normali e </a:t>
            </a:r>
            <a:r>
              <a:rPr lang="it-IT" dirty="0" err="1"/>
              <a:t>coortinate</a:t>
            </a:r>
            <a:r>
              <a:rPr lang="it-IT" dirty="0"/>
              <a:t> cartesiane.</a:t>
            </a:r>
          </a:p>
          <a:p>
            <a:r>
              <a:rPr lang="it-IT" dirty="0"/>
              <a:t>L'output del Vertex Shader è la </a:t>
            </a:r>
            <a:r>
              <a:rPr lang="it-IT" dirty="0" err="1"/>
              <a:t>variablie</a:t>
            </a:r>
            <a:r>
              <a:rPr lang="it-IT" dirty="0"/>
              <a:t> </a:t>
            </a:r>
            <a:r>
              <a:rPr lang="it-IT" dirty="0" err="1"/>
              <a:t>gl_Position</a:t>
            </a:r>
            <a:r>
              <a:rPr lang="it-IT" dirty="0"/>
              <a:t>, usata per passare alla Pipeline i valori dei vertici trasformati.</a:t>
            </a:r>
            <a:br>
              <a:rPr lang="zxx-none" dirty="0"/>
            </a:br>
            <a:endParaRPr lang="zxx-none" dirty="0"/>
          </a:p>
          <a:p>
            <a:endParaRPr lang="it-IT" dirty="0"/>
          </a:p>
        </p:txBody>
      </p:sp>
      <p:sp>
        <p:nvSpPr>
          <p:cNvPr id="4" name="Titolo 6">
            <a:extLst>
              <a:ext uri="{FF2B5EF4-FFF2-40B4-BE49-F238E27FC236}">
                <a16:creationId xmlns:a16="http://schemas.microsoft.com/office/drawing/2014/main" id="{2F19FB91-0FE2-4B28-8320-1EFFE72BFAFA}"/>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795EA646-AFDF-46CE-99C1-B631A5C72BFF}"/>
              </a:ext>
            </a:extLst>
          </p:cNvPr>
          <p:cNvSpPr/>
          <p:nvPr/>
        </p:nvSpPr>
        <p:spPr>
          <a:xfrm>
            <a:off x="5310028" y="539974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7F27C890-1C07-4C75-BC0A-DA2397BAE632}"/>
              </a:ext>
            </a:extLst>
          </p:cNvPr>
          <p:cNvSpPr/>
          <p:nvPr/>
        </p:nvSpPr>
        <p:spPr>
          <a:xfrm>
            <a:off x="5310028" y="424789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82D55203-AB4C-468A-8B29-445F398E243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0162"/>
            <a:ext cx="5257114" cy="22987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F9CD6965-0A04-465E-AF2F-0EEDBA4AC240}"/>
              </a:ext>
            </a:extLst>
          </p:cNvPr>
          <p:cNvSpPr txBox="1">
            <a:spLocks noGrp="1"/>
          </p:cNvSpPr>
          <p:nvPr>
            <p:ph type="title"/>
          </p:nvPr>
        </p:nvSpPr>
        <p:spPr/>
        <p:txBody>
          <a:bodyPr/>
          <a:lstStyle/>
          <a:p>
            <a:pPr lvl="0"/>
            <a:r>
              <a:rPr lang="it-IT" dirty="0" err="1"/>
              <a:t>Fragment</a:t>
            </a:r>
            <a:r>
              <a:rPr lang="it-IT" dirty="0"/>
              <a:t> shader</a:t>
            </a:r>
          </a:p>
        </p:txBody>
      </p:sp>
      <p:sp>
        <p:nvSpPr>
          <p:cNvPr id="10" name="Segnaposto contenuto 9">
            <a:extLst>
              <a:ext uri="{FF2B5EF4-FFF2-40B4-BE49-F238E27FC236}">
                <a16:creationId xmlns:a16="http://schemas.microsoft.com/office/drawing/2014/main" id="{12F51F3E-AA0D-4A0F-AEFB-D0AB6EE48551}"/>
              </a:ext>
            </a:extLst>
          </p:cNvPr>
          <p:cNvSpPr>
            <a:spLocks noGrp="1"/>
          </p:cNvSpPr>
          <p:nvPr>
            <p:ph sz="half" idx="2"/>
          </p:nvPr>
        </p:nvSpPr>
        <p:spPr/>
        <p:txBody>
          <a:bodyPr/>
          <a:lstStyle/>
          <a:p>
            <a:r>
              <a:rPr lang="it-IT" dirty="0"/>
              <a:t>L'obiettivo del </a:t>
            </a:r>
            <a:r>
              <a:rPr lang="it-IT" dirty="0" err="1"/>
              <a:t>Fragment</a:t>
            </a:r>
            <a:r>
              <a:rPr lang="it-IT" dirty="0"/>
              <a:t> Shader è fornire colorazione e texture ai pixel dell'oggetto.</a:t>
            </a:r>
          </a:p>
          <a:p>
            <a:endParaRPr lang="it-IT" dirty="0"/>
          </a:p>
          <a:p>
            <a:endParaRPr lang="it-IT" dirty="0"/>
          </a:p>
          <a:p>
            <a:r>
              <a:rPr lang="zxx-none" dirty="0"/>
              <a:t>Il Fragment Shader non può ricevere dati direttamente dalla GPU,</a:t>
            </a:r>
            <a:r>
              <a:rPr lang="it-IT" dirty="0"/>
              <a:t> </a:t>
            </a:r>
            <a:r>
              <a:rPr lang="zxx-none" dirty="0"/>
              <a:t>perciò non possono essere definiti attributi.Se il Fragment shader ha bisogno di un attributo, viene definita una nuova variabile di tipo varying nel vertex shader, l'attributo viene copiato nella varying e poi passato al fragment shader dal vertex shader.</a:t>
            </a:r>
          </a:p>
          <a:p>
            <a:endParaRPr lang="zxx-none" dirty="0"/>
          </a:p>
          <a:p>
            <a:r>
              <a:rPr lang="zxx-none" dirty="0"/>
              <a:t>L'output del Fragment Shader è la variabile gl_FragColor, in cui sono salvate tutte le informazioni relative a colore e texture dei pixel</a:t>
            </a:r>
          </a:p>
          <a:p>
            <a:endParaRPr lang="it-IT" dirty="0"/>
          </a:p>
        </p:txBody>
      </p:sp>
      <p:sp>
        <p:nvSpPr>
          <p:cNvPr id="4" name="Titolo 6">
            <a:extLst>
              <a:ext uri="{FF2B5EF4-FFF2-40B4-BE49-F238E27FC236}">
                <a16:creationId xmlns:a16="http://schemas.microsoft.com/office/drawing/2014/main" id="{1F162168-9308-4158-98F3-8D107C28133B}"/>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BDF4B402-2706-4951-A5EB-BD4B817B517F}"/>
              </a:ext>
            </a:extLst>
          </p:cNvPr>
          <p:cNvSpPr/>
          <p:nvPr/>
        </p:nvSpPr>
        <p:spPr>
          <a:xfrm>
            <a:off x="5273673" y="612648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BAA1C212-4395-4823-8F79-63D736D761C2}"/>
              </a:ext>
            </a:extLst>
          </p:cNvPr>
          <p:cNvSpPr/>
          <p:nvPr/>
        </p:nvSpPr>
        <p:spPr>
          <a:xfrm>
            <a:off x="5273673" y="403876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495704F-896F-4FF6-A720-C068B0C7528E}"/>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0774"/>
            <a:ext cx="5257114" cy="22900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29803228-6382-4D02-AEB2-ED9DCFF0EBD4}"/>
              </a:ext>
            </a:extLst>
          </p:cNvPr>
          <p:cNvSpPr>
            <a:spLocks noGrp="1"/>
          </p:cNvSpPr>
          <p:nvPr>
            <p:ph type="ctrTitle"/>
          </p:nvPr>
        </p:nvSpPr>
        <p:spPr>
          <a:xfrm>
            <a:off x="5362575" y="1143277"/>
            <a:ext cx="6096000" cy="1086416"/>
          </a:xfrm>
          <a:effectLst>
            <a:outerShdw blurRad="63500" sx="102000" sy="102000" algn="ctr" rotWithShape="0">
              <a:prstClr val="black"/>
            </a:outerShdw>
          </a:effectLst>
        </p:spPr>
        <p:txBody>
          <a:bodyPr>
            <a:normAutofit/>
          </a:bodyPr>
          <a:lstStyle/>
          <a:p>
            <a:pPr algn="l"/>
            <a:r>
              <a:rPr lang="it-IT" sz="5400" b="1" dirty="0">
                <a:solidFill>
                  <a:srgbClr val="025E73"/>
                </a:solidFill>
                <a:effectLst>
                  <a:outerShdw blurRad="63500" algn="ctr" rotWithShape="0">
                    <a:prstClr val="black">
                      <a:alpha val="20000"/>
                    </a:prstClr>
                  </a:outerShdw>
                </a:effectLst>
                <a:latin typeface="Bahnschrift" panose="020B0502040204020203" pitchFamily="34" charset="0"/>
              </a:rPr>
              <a:t>OpenGL ES</a:t>
            </a:r>
            <a:endParaRPr lang="it-IT" sz="5400" b="1" dirty="0">
              <a:solidFill>
                <a:srgbClr val="F20732"/>
              </a:solidFill>
              <a:effectLst>
                <a:outerShdw blurRad="63500" algn="ctr" rotWithShape="0">
                  <a:prstClr val="black">
                    <a:alpha val="20000"/>
                  </a:prstClr>
                </a:outerShdw>
              </a:effectLst>
              <a:latin typeface="Bahnschrift" panose="020B0502040204020203" pitchFamily="34" charset="0"/>
            </a:endParaRPr>
          </a:p>
        </p:txBody>
      </p:sp>
      <p:sp>
        <p:nvSpPr>
          <p:cNvPr id="11" name="Rettangolo 10">
            <a:extLst>
              <a:ext uri="{FF2B5EF4-FFF2-40B4-BE49-F238E27FC236}">
                <a16:creationId xmlns:a16="http://schemas.microsoft.com/office/drawing/2014/main" id="{13570E59-3083-44C9-98AA-723B31FB2B88}"/>
              </a:ext>
            </a:extLst>
          </p:cNvPr>
          <p:cNvSpPr/>
          <p:nvPr/>
        </p:nvSpPr>
        <p:spPr>
          <a:xfrm>
            <a:off x="5362575" y="2575402"/>
            <a:ext cx="6096000" cy="3970318"/>
          </a:xfrm>
          <a:prstGeom prst="rect">
            <a:avLst/>
          </a:prstGeom>
        </p:spPr>
        <p:txBody>
          <a:bodyPr>
            <a:spAutoFit/>
          </a:bodyPr>
          <a:lstStyle/>
          <a:p>
            <a:r>
              <a:rPr lang="it-IT" dirty="0">
                <a:latin typeface="Bahnschrift" panose="020B0502040204020203" pitchFamily="34" charset="0"/>
              </a:rPr>
              <a:t>OpenGL ES è la versione di OpenGL per la programmazione in Android.</a:t>
            </a:r>
          </a:p>
          <a:p>
            <a:endParaRPr lang="it-IT" dirty="0">
              <a:latin typeface="Bahnschrift" panose="020B0502040204020203" pitchFamily="34" charset="0"/>
            </a:endParaRPr>
          </a:p>
          <a:p>
            <a:endParaRPr lang="it-IT" dirty="0">
              <a:latin typeface="Bahnschrift" panose="020B0502040204020203" pitchFamily="34" charset="0"/>
            </a:endParaRPr>
          </a:p>
          <a:p>
            <a:r>
              <a:rPr lang="zxx-none" dirty="0">
                <a:latin typeface="Bahnschrift" panose="020B0502040204020203" pitchFamily="34" charset="0"/>
              </a:rPr>
              <a:t>Android supporta diverse versioni di OpenGL ES e ciascuna delle ver</a:t>
            </a:r>
            <a:r>
              <a:rPr lang="it-IT" dirty="0" err="1">
                <a:latin typeface="Bahnschrift" panose="020B0502040204020203" pitchFamily="34" charset="0"/>
              </a:rPr>
              <a:t>sioni</a:t>
            </a:r>
            <a:r>
              <a:rPr lang="zxx-none" dirty="0">
                <a:latin typeface="Bahnschrift" panose="020B0502040204020203" pitchFamily="34" charset="0"/>
              </a:rPr>
              <a:t> ha degli aspetti più o meno vantaggiosi</a:t>
            </a:r>
            <a:r>
              <a:rPr lang="it-IT" dirty="0">
                <a:latin typeface="Bahnschrift" panose="020B0502040204020203" pitchFamily="34" charset="0"/>
              </a:rPr>
              <a:t>.</a:t>
            </a:r>
            <a:endParaRPr lang="zxx-none" dirty="0">
              <a:latin typeface="Bahnschrift" panose="020B0502040204020203" pitchFamily="34" charset="0"/>
            </a:endParaRPr>
          </a:p>
          <a:p>
            <a:endParaRPr lang="zxx-none" dirty="0">
              <a:latin typeface="Bahnschrift" panose="020B0502040204020203" pitchFamily="34" charset="0"/>
            </a:endParaRPr>
          </a:p>
          <a:p>
            <a:r>
              <a:rPr lang="zxx-none" dirty="0">
                <a:latin typeface="Bahnschrift" panose="020B0502040204020203" pitchFamily="34" charset="0"/>
              </a:rPr>
              <a:t>È importante dichiar</a:t>
            </a:r>
            <a:r>
              <a:rPr lang="it-IT" dirty="0">
                <a:latin typeface="Bahnschrift" panose="020B0502040204020203" pitchFamily="34" charset="0"/>
              </a:rPr>
              <a:t>a</a:t>
            </a:r>
            <a:r>
              <a:rPr lang="zxx-none" dirty="0">
                <a:latin typeface="Bahnschrift" panose="020B0502040204020203" pitchFamily="34" charset="0"/>
              </a:rPr>
              <a:t>re nell' AndroidManifest.xml la versione di OpenGL ES utilizzata nella propri</a:t>
            </a:r>
            <a:r>
              <a:rPr lang="it-IT" dirty="0">
                <a:latin typeface="Bahnschrift" panose="020B0502040204020203" pitchFamily="34" charset="0"/>
              </a:rPr>
              <a:t>a</a:t>
            </a:r>
            <a:r>
              <a:rPr lang="zxx-none" dirty="0">
                <a:latin typeface="Bahnschrift" panose="020B0502040204020203" pitchFamily="34" charset="0"/>
              </a:rPr>
              <a:t> applicazione in quanto non tutti i dispositivi supportano tutte le funzionlità offerte dalle ver</a:t>
            </a:r>
            <a:r>
              <a:rPr lang="it-IT" dirty="0" err="1">
                <a:latin typeface="Bahnschrift" panose="020B0502040204020203" pitchFamily="34" charset="0"/>
              </a:rPr>
              <a:t>sio</a:t>
            </a:r>
            <a:r>
              <a:rPr lang="zxx-none" dirty="0">
                <a:latin typeface="Bahnschrift" panose="020B0502040204020203" pitchFamily="34" charset="0"/>
              </a:rPr>
              <a:t>ni di OpenGL avanzate</a:t>
            </a:r>
            <a:r>
              <a:rPr lang="it-IT" dirty="0">
                <a:latin typeface="Bahnschrift" panose="020B0502040204020203" pitchFamily="34" charset="0"/>
              </a:rPr>
              <a:t>.</a:t>
            </a:r>
            <a:endParaRPr lang="zxx-none" dirty="0">
              <a:latin typeface="Bahnschrift" panose="020B0502040204020203" pitchFamily="34" charset="0"/>
            </a:endParaRPr>
          </a:p>
          <a:p>
            <a:endParaRPr lang="it-IT" dirty="0">
              <a:latin typeface="Bahnschrift" panose="020B0502040204020203" pitchFamily="34" charset="0"/>
            </a:endParaRPr>
          </a:p>
        </p:txBody>
      </p:sp>
      <p:sp>
        <p:nvSpPr>
          <p:cNvPr id="12" name="Titolo 6">
            <a:extLst>
              <a:ext uri="{FF2B5EF4-FFF2-40B4-BE49-F238E27FC236}">
                <a16:creationId xmlns:a16="http://schemas.microsoft.com/office/drawing/2014/main" id="{19E9236C-31C1-4D23-8233-1CC67CE3EBD2}"/>
              </a:ext>
            </a:extLst>
          </p:cNvPr>
          <p:cNvSpPr txBox="1">
            <a:spLocks/>
          </p:cNvSpPr>
          <p:nvPr/>
        </p:nvSpPr>
        <p:spPr>
          <a:xfrm>
            <a:off x="438150" y="1006048"/>
            <a:ext cx="4819650" cy="61341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it-IT" sz="50000" b="1" dirty="0">
              <a:blipFill dpi="0" rotWithShape="1">
                <a:blip r:embed="rId3"/>
                <a:srcRect/>
                <a:tile tx="-520700" ty="0" sx="70000" sy="70000" flip="none" algn="b"/>
              </a:blipFill>
              <a:effectLst>
                <a:innerShdw blurRad="114300">
                  <a:prstClr val="black"/>
                </a:innerShdw>
              </a:effectLst>
              <a:latin typeface="Bahnschrift" panose="020B0502040204020203" pitchFamily="34" charset="0"/>
            </a:endParaRPr>
          </a:p>
        </p:txBody>
      </p:sp>
      <p:sp>
        <p:nvSpPr>
          <p:cNvPr id="25" name="Rettangolo 24">
            <a:extLst>
              <a:ext uri="{FF2B5EF4-FFF2-40B4-BE49-F238E27FC236}">
                <a16:creationId xmlns:a16="http://schemas.microsoft.com/office/drawing/2014/main" id="{09F90BDD-2AF7-4B98-BA20-3C04BE23E85D}"/>
              </a:ext>
            </a:extLst>
          </p:cNvPr>
          <p:cNvSpPr/>
          <p:nvPr/>
        </p:nvSpPr>
        <p:spPr>
          <a:xfrm rot="10800000">
            <a:off x="5219501" y="4875750"/>
            <a:ext cx="90685" cy="295275"/>
          </a:xfrm>
          <a:prstGeom prst="rect">
            <a:avLst/>
          </a:prstGeom>
          <a:solidFill>
            <a:srgbClr val="A60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9ADB2BA9-D193-476F-9E51-E32516C424D5}"/>
              </a:ext>
            </a:extLst>
          </p:cNvPr>
          <p:cNvSpPr/>
          <p:nvPr/>
        </p:nvSpPr>
        <p:spPr>
          <a:xfrm rot="10800000">
            <a:off x="5219501" y="3751801"/>
            <a:ext cx="90685" cy="295275"/>
          </a:xfrm>
          <a:prstGeom prst="rect">
            <a:avLst/>
          </a:prstGeom>
          <a:solidFill>
            <a:srgbClr val="A60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a:extLst>
              <a:ext uri="{FF2B5EF4-FFF2-40B4-BE49-F238E27FC236}">
                <a16:creationId xmlns:a16="http://schemas.microsoft.com/office/drawing/2014/main" id="{C17BD2A4-72FC-4E18-8509-E0A79B402DDE}"/>
              </a:ext>
            </a:extLst>
          </p:cNvPr>
          <p:cNvSpPr/>
          <p:nvPr/>
        </p:nvSpPr>
        <p:spPr>
          <a:xfrm rot="10800000">
            <a:off x="5219502" y="2674049"/>
            <a:ext cx="90684" cy="295275"/>
          </a:xfrm>
          <a:prstGeom prst="rect">
            <a:avLst/>
          </a:prstGeom>
          <a:solidFill>
            <a:srgbClr val="A60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D3DC7CB0-CB4F-4E87-91AD-3B45BF296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349" y="3249655"/>
            <a:ext cx="3629077" cy="1310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085585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E89EACC9-7B4D-4C9D-B8BB-C42D6A8801AF}"/>
              </a:ext>
            </a:extLst>
          </p:cNvPr>
          <p:cNvSpPr txBox="1">
            <a:spLocks noGrp="1"/>
          </p:cNvSpPr>
          <p:nvPr>
            <p:ph type="title"/>
          </p:nvPr>
        </p:nvSpPr>
        <p:spPr/>
        <p:txBody>
          <a:bodyPr/>
          <a:lstStyle/>
          <a:p>
            <a:pPr lvl="0"/>
            <a:r>
              <a:rPr lang="it-IT" dirty="0"/>
              <a:t>Versioni di OpenGL ES</a:t>
            </a:r>
          </a:p>
        </p:txBody>
      </p:sp>
      <p:sp>
        <p:nvSpPr>
          <p:cNvPr id="10" name="Segnaposto contenuto 9">
            <a:extLst>
              <a:ext uri="{FF2B5EF4-FFF2-40B4-BE49-F238E27FC236}">
                <a16:creationId xmlns:a16="http://schemas.microsoft.com/office/drawing/2014/main" id="{5744D7B1-909F-4B96-8DD1-C80121B61410}"/>
              </a:ext>
            </a:extLst>
          </p:cNvPr>
          <p:cNvSpPr>
            <a:spLocks noGrp="1"/>
          </p:cNvSpPr>
          <p:nvPr>
            <p:ph sz="half" idx="2"/>
          </p:nvPr>
        </p:nvSpPr>
        <p:spPr/>
        <p:txBody>
          <a:bodyPr/>
          <a:lstStyle/>
          <a:p>
            <a:r>
              <a:rPr lang="it-IT" dirty="0"/>
              <a:t>La prima versione di </a:t>
            </a:r>
            <a:r>
              <a:rPr lang="it-IT" dirty="0" err="1"/>
              <a:t>OpenGl</a:t>
            </a:r>
            <a:r>
              <a:rPr lang="it-IT" dirty="0"/>
              <a:t> ES sviluppata da Android è l'API 1.0/1.1, supportata da Android 1.0 in su.</a:t>
            </a:r>
          </a:p>
          <a:p>
            <a:endParaRPr lang="it-IT" dirty="0"/>
          </a:p>
          <a:p>
            <a:endParaRPr lang="it-IT" dirty="0"/>
          </a:p>
          <a:p>
            <a:r>
              <a:rPr lang="zxx-none" dirty="0"/>
              <a:t>Questa versione è caratt</a:t>
            </a:r>
            <a:r>
              <a:rPr lang="it-IT" dirty="0"/>
              <a:t>e</a:t>
            </a:r>
            <a:r>
              <a:rPr lang="zxx-none" dirty="0"/>
              <a:t>rizzata dalla pipeline di rendering fissata (non programmabile) e </a:t>
            </a:r>
            <a:r>
              <a:rPr lang="it-IT" dirty="0"/>
              <a:t>da </a:t>
            </a:r>
            <a:r>
              <a:rPr lang="zxx-none" dirty="0"/>
              <a:t>un set di funz</a:t>
            </a:r>
            <a:r>
              <a:rPr lang="it-IT" dirty="0"/>
              <a:t>i</a:t>
            </a:r>
            <a:r>
              <a:rPr lang="zxx-none" dirty="0"/>
              <a:t>oni per l'utilizzo. Non avere però il controllo diretto della pipeline può rendere la realizzazione di effetti grafici più sofisticati mol</a:t>
            </a:r>
            <a:r>
              <a:rPr lang="it-IT" dirty="0"/>
              <a:t>t</a:t>
            </a:r>
            <a:r>
              <a:rPr lang="zxx-none" dirty="0"/>
              <a:t>o complessa.</a:t>
            </a:r>
          </a:p>
          <a:p>
            <a:endParaRPr lang="zxx-none" dirty="0"/>
          </a:p>
          <a:p>
            <a:r>
              <a:rPr lang="zxx-none" dirty="0"/>
              <a:t>La varsione 1.x ha il vantaggio di essere più semplice rispetto alle versioni 2.0 e 3.0, quindi è indicata per programmatori che si affacciano al mondo della programmazione 3D per la prima volta</a:t>
            </a:r>
          </a:p>
          <a:p>
            <a:endParaRPr lang="it-IT" dirty="0"/>
          </a:p>
        </p:txBody>
      </p:sp>
      <p:sp>
        <p:nvSpPr>
          <p:cNvPr id="4" name="Titolo 6">
            <a:extLst>
              <a:ext uri="{FF2B5EF4-FFF2-40B4-BE49-F238E27FC236}">
                <a16:creationId xmlns:a16="http://schemas.microsoft.com/office/drawing/2014/main" id="{AA6551C7-0A8E-465E-9F85-196B2983634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E9C3562A-1F62-452A-B0E1-B8F1DF49C671}"/>
              </a:ext>
            </a:extLst>
          </p:cNvPr>
          <p:cNvSpPr/>
          <p:nvPr/>
        </p:nvSpPr>
        <p:spPr>
          <a:xfrm>
            <a:off x="5273673" y="5622554"/>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6B60753D-2502-4F47-BDEB-28F37DC0AEFF}"/>
              </a:ext>
            </a:extLst>
          </p:cNvPr>
          <p:cNvSpPr/>
          <p:nvPr/>
        </p:nvSpPr>
        <p:spPr>
          <a:xfrm>
            <a:off x="5273673" y="403876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DAF23795-C6A2-4FB8-AAC5-E7CE242803BF}"/>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4" y="2322626"/>
            <a:ext cx="5257114" cy="37618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33062D8-9D46-4AB6-83F1-CFB4FAF8DC82}"/>
              </a:ext>
            </a:extLst>
          </p:cNvPr>
          <p:cNvSpPr txBox="1">
            <a:spLocks noGrp="1"/>
          </p:cNvSpPr>
          <p:nvPr>
            <p:ph type="title"/>
          </p:nvPr>
        </p:nvSpPr>
        <p:spPr/>
        <p:txBody>
          <a:bodyPr/>
          <a:lstStyle/>
          <a:p>
            <a:pPr lvl="0"/>
            <a:r>
              <a:rPr lang="it-IT" dirty="0"/>
              <a:t>Versioni di OpenGL ES</a:t>
            </a:r>
          </a:p>
        </p:txBody>
      </p:sp>
      <p:sp>
        <p:nvSpPr>
          <p:cNvPr id="10" name="Segnaposto contenuto 9">
            <a:extLst>
              <a:ext uri="{FF2B5EF4-FFF2-40B4-BE49-F238E27FC236}">
                <a16:creationId xmlns:a16="http://schemas.microsoft.com/office/drawing/2014/main" id="{4AAA9ACC-6D25-4536-A180-B55EE8DC1CAE}"/>
              </a:ext>
            </a:extLst>
          </p:cNvPr>
          <p:cNvSpPr>
            <a:spLocks noGrp="1"/>
          </p:cNvSpPr>
          <p:nvPr>
            <p:ph sz="half" idx="2"/>
          </p:nvPr>
        </p:nvSpPr>
        <p:spPr/>
        <p:txBody>
          <a:bodyPr/>
          <a:lstStyle/>
          <a:p>
            <a:r>
              <a:rPr lang="it-IT" dirty="0"/>
              <a:t>La versione 2.0 è supportata da Android 2.2 e superiori.</a:t>
            </a:r>
          </a:p>
          <a:p>
            <a:endParaRPr lang="it-IT" dirty="0"/>
          </a:p>
          <a:p>
            <a:endParaRPr lang="it-IT" dirty="0"/>
          </a:p>
          <a:p>
            <a:r>
              <a:rPr lang="zxx-none" dirty="0"/>
              <a:t>Già in questa versione, la pipeline grafica può essere manipolata mediante l'uso degli shaders.</a:t>
            </a:r>
          </a:p>
          <a:p>
            <a:endParaRPr lang="zxx-none" dirty="0"/>
          </a:p>
          <a:p>
            <a:r>
              <a:rPr lang="zxx-none" dirty="0"/>
              <a:t>Questa versione, come la 1.x</a:t>
            </a:r>
            <a:r>
              <a:rPr lang="it-IT" dirty="0"/>
              <a:t>, </a:t>
            </a:r>
            <a:r>
              <a:rPr lang="zxx-none" dirty="0"/>
              <a:t>utilizza il formato di compressione per le texture ETC1, che n</a:t>
            </a:r>
            <a:r>
              <a:rPr lang="it-IT" dirty="0"/>
              <a:t>o</a:t>
            </a:r>
            <a:r>
              <a:rPr lang="zxx-none" dirty="0"/>
              <a:t>n include il supporto per la trasparenza. Quindi è necessario fornire le risorse in altri formati supportati dal dispositivo.  </a:t>
            </a:r>
          </a:p>
          <a:p>
            <a:endParaRPr lang="it-IT" dirty="0"/>
          </a:p>
        </p:txBody>
      </p:sp>
      <p:sp>
        <p:nvSpPr>
          <p:cNvPr id="4" name="Titolo 6">
            <a:extLst>
              <a:ext uri="{FF2B5EF4-FFF2-40B4-BE49-F238E27FC236}">
                <a16:creationId xmlns:a16="http://schemas.microsoft.com/office/drawing/2014/main" id="{E3858033-EA1D-4281-B072-28A258A462DE}"/>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F6449274-E1EA-4148-8FE7-E937351B5C61}"/>
              </a:ext>
            </a:extLst>
          </p:cNvPr>
          <p:cNvSpPr/>
          <p:nvPr/>
        </p:nvSpPr>
        <p:spPr>
          <a:xfrm>
            <a:off x="5257115" y="4542695"/>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C6C3BAF2-B0BD-4296-9FF1-693C765A9340}"/>
              </a:ext>
            </a:extLst>
          </p:cNvPr>
          <p:cNvSpPr/>
          <p:nvPr/>
        </p:nvSpPr>
        <p:spPr>
          <a:xfrm>
            <a:off x="5273673" y="375079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42F09770-5964-401E-A409-A954D90534E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 y="2194721"/>
            <a:ext cx="5076435" cy="30504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890D31F3-A94A-4092-B7B4-E9D962A9EE88}"/>
              </a:ext>
            </a:extLst>
          </p:cNvPr>
          <p:cNvSpPr txBox="1">
            <a:spLocks noGrp="1"/>
          </p:cNvSpPr>
          <p:nvPr>
            <p:ph type="title"/>
          </p:nvPr>
        </p:nvSpPr>
        <p:spPr/>
        <p:txBody>
          <a:bodyPr/>
          <a:lstStyle/>
          <a:p>
            <a:pPr lvl="0"/>
            <a:r>
              <a:rPr lang="it-IT" dirty="0"/>
              <a:t>Versioni di OpenGL ES</a:t>
            </a:r>
          </a:p>
        </p:txBody>
      </p:sp>
      <p:sp>
        <p:nvSpPr>
          <p:cNvPr id="9" name="Segnaposto contenuto 8">
            <a:extLst>
              <a:ext uri="{FF2B5EF4-FFF2-40B4-BE49-F238E27FC236}">
                <a16:creationId xmlns:a16="http://schemas.microsoft.com/office/drawing/2014/main" id="{AAD0A889-D15D-4601-AAB9-A73B3B6685ED}"/>
              </a:ext>
            </a:extLst>
          </p:cNvPr>
          <p:cNvSpPr>
            <a:spLocks noGrp="1"/>
          </p:cNvSpPr>
          <p:nvPr>
            <p:ph sz="half" idx="2"/>
          </p:nvPr>
        </p:nvSpPr>
        <p:spPr/>
        <p:txBody>
          <a:bodyPr/>
          <a:lstStyle/>
          <a:p>
            <a:r>
              <a:rPr lang="it-IT" dirty="0"/>
              <a:t>La versione 3.0 è supportata da Android 4.3 mentre la 3.1 a partire da Android 5.0</a:t>
            </a:r>
          </a:p>
          <a:p>
            <a:endParaRPr lang="it-IT" dirty="0"/>
          </a:p>
          <a:p>
            <a:endParaRPr lang="it-IT" dirty="0"/>
          </a:p>
          <a:p>
            <a:r>
              <a:rPr lang="zxx-none" dirty="0"/>
              <a:t>Le ver</a:t>
            </a:r>
            <a:r>
              <a:rPr lang="it-IT" dirty="0" err="1"/>
              <a:t>sio</a:t>
            </a:r>
            <a:r>
              <a:rPr lang="zxx-none" dirty="0"/>
              <a:t>ni 3.x offrono notevoli vantaggi rispetto alle prece</a:t>
            </a:r>
            <a:r>
              <a:rPr lang="it-IT" dirty="0"/>
              <a:t>d</a:t>
            </a:r>
            <a:r>
              <a:rPr lang="zxx-none" dirty="0"/>
              <a:t>enti : anche qui è possibile programmare la piepeline tramite shader come nella ver</a:t>
            </a:r>
            <a:r>
              <a:rPr lang="it-IT" dirty="0" err="1"/>
              <a:t>sio</a:t>
            </a:r>
            <a:r>
              <a:rPr lang="zxx-none" dirty="0"/>
              <a:t>ne 2.0 e in più</a:t>
            </a:r>
            <a:r>
              <a:rPr lang="it-IT" dirty="0"/>
              <a:t>,</a:t>
            </a:r>
            <a:r>
              <a:rPr lang="zxx-none" dirty="0"/>
              <a:t> rispetto a quest' ultima</a:t>
            </a:r>
            <a:r>
              <a:rPr lang="it-IT" dirty="0"/>
              <a:t>,</a:t>
            </a:r>
            <a:r>
              <a:rPr lang="zxx-none" dirty="0"/>
              <a:t> offre una compressione delle texture migliore</a:t>
            </a:r>
            <a:r>
              <a:rPr lang="it-IT" dirty="0"/>
              <a:t> (</a:t>
            </a:r>
            <a:r>
              <a:rPr lang="zxx-none" dirty="0"/>
              <a:t>in quanto fa uso del formato di compressione ETC2, che supporta la trasparenza</a:t>
            </a:r>
            <a:r>
              <a:rPr lang="it-IT" dirty="0"/>
              <a:t>)</a:t>
            </a:r>
            <a:r>
              <a:rPr lang="zxx-none" dirty="0"/>
              <a:t>.</a:t>
            </a:r>
          </a:p>
          <a:p>
            <a:endParaRPr lang="zxx-none" dirty="0"/>
          </a:p>
          <a:p>
            <a:r>
              <a:rPr lang="zxx-none" dirty="0"/>
              <a:t>Le versioni 3.x sono inoltre ret</a:t>
            </a:r>
            <a:r>
              <a:rPr lang="it-IT" dirty="0"/>
              <a:t>r</a:t>
            </a:r>
            <a:r>
              <a:rPr lang="zxx-none" dirty="0"/>
              <a:t>ocompatibili, quindi il programmatore può scrivere un'applicazione per OpenGL 2.0 ed inserire funzionalità proprie di OpenGL 3.x (se supportate).</a:t>
            </a:r>
          </a:p>
          <a:p>
            <a:endParaRPr lang="it-IT" dirty="0"/>
          </a:p>
        </p:txBody>
      </p:sp>
      <p:sp>
        <p:nvSpPr>
          <p:cNvPr id="4" name="Titolo 6">
            <a:extLst>
              <a:ext uri="{FF2B5EF4-FFF2-40B4-BE49-F238E27FC236}">
                <a16:creationId xmlns:a16="http://schemas.microsoft.com/office/drawing/2014/main" id="{5B9B4FC5-3609-47C4-8F32-0E48470F0553}"/>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F5F4A0E0-C983-44C4-9EED-908DFD126695}"/>
              </a:ext>
            </a:extLst>
          </p:cNvPr>
          <p:cNvSpPr/>
          <p:nvPr/>
        </p:nvSpPr>
        <p:spPr>
          <a:xfrm>
            <a:off x="5273673" y="5917356"/>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FF4C8DF0-841D-4D0B-9025-05355A512AC4}"/>
              </a:ext>
            </a:extLst>
          </p:cNvPr>
          <p:cNvSpPr/>
          <p:nvPr/>
        </p:nvSpPr>
        <p:spPr>
          <a:xfrm>
            <a:off x="5273673" y="403876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06819DE8-62E1-4AAD-8ED6-A28978FAAD14}"/>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64923"/>
            <a:ext cx="4884872" cy="35700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Aggiungere OpenGL ES nel manifest.xml</a:t>
            </a:r>
          </a:p>
        </p:txBody>
      </p:sp>
      <p:sp>
        <p:nvSpPr>
          <p:cNvPr id="3" name="Sottotitolo 2"/>
          <p:cNvSpPr>
            <a:spLocks noGrp="1"/>
          </p:cNvSpPr>
          <p:nvPr>
            <p:ph sz="half" idx="2"/>
          </p:nvPr>
        </p:nvSpPr>
        <p:spPr/>
        <p:txBody>
          <a:bodyPr/>
          <a:lstStyle/>
          <a:p>
            <a:r>
              <a:rPr lang="it-IT" dirty="0"/>
              <a:t>Per consentire alle nostre applicazioni </a:t>
            </a:r>
            <a:r>
              <a:rPr lang="it-IT" dirty="0" err="1"/>
              <a:t>android</a:t>
            </a:r>
            <a:r>
              <a:rPr lang="it-IT" dirty="0"/>
              <a:t> di utilizzare una certa versione di OpenGL es, questa deve essere per prima cosa dichiarata nel file manifest.xml nel seguente modo:</a:t>
            </a:r>
          </a:p>
          <a:p>
            <a:r>
              <a:rPr lang="en-US" dirty="0">
                <a:solidFill>
                  <a:schemeClr val="accent1"/>
                </a:solidFill>
              </a:rPr>
              <a:t>&lt;uses-feature </a:t>
            </a:r>
            <a:r>
              <a:rPr lang="en-US" dirty="0" err="1">
                <a:solidFill>
                  <a:schemeClr val="accent1"/>
                </a:solidFill>
              </a:rPr>
              <a:t>android:glEsVersion</a:t>
            </a:r>
            <a:r>
              <a:rPr lang="en-US" dirty="0">
                <a:solidFill>
                  <a:schemeClr val="accent1"/>
                </a:solidFill>
              </a:rPr>
              <a:t>="0x00020000" </a:t>
            </a:r>
            <a:r>
              <a:rPr lang="en-US" dirty="0" err="1">
                <a:solidFill>
                  <a:schemeClr val="accent1"/>
                </a:solidFill>
              </a:rPr>
              <a:t>android:required</a:t>
            </a:r>
            <a:r>
              <a:rPr lang="en-US" dirty="0">
                <a:solidFill>
                  <a:schemeClr val="accent1"/>
                </a:solidFill>
              </a:rPr>
              <a:t>="true" /&gt;</a:t>
            </a:r>
          </a:p>
          <a:p>
            <a:r>
              <a:rPr lang="en-US" dirty="0"/>
              <a:t>Se la nostra </a:t>
            </a:r>
            <a:r>
              <a:rPr lang="en-US" dirty="0" err="1"/>
              <a:t>applicazione</a:t>
            </a:r>
            <a:r>
              <a:rPr lang="en-US" dirty="0"/>
              <a:t> </a:t>
            </a:r>
            <a:r>
              <a:rPr lang="en-US" dirty="0" err="1"/>
              <a:t>utilizza</a:t>
            </a:r>
            <a:r>
              <a:rPr lang="en-US" dirty="0"/>
              <a:t> </a:t>
            </a:r>
            <a:r>
              <a:rPr lang="en-US" dirty="0" err="1"/>
              <a:t>inoltre</a:t>
            </a:r>
            <a:r>
              <a:rPr lang="en-US" dirty="0"/>
              <a:t> la </a:t>
            </a:r>
            <a:r>
              <a:rPr lang="en-US" dirty="0" err="1"/>
              <a:t>compressione</a:t>
            </a:r>
            <a:r>
              <a:rPr lang="en-US" dirty="0"/>
              <a:t> </a:t>
            </a:r>
            <a:r>
              <a:rPr lang="en-US" dirty="0" err="1"/>
              <a:t>delle</a:t>
            </a:r>
            <a:r>
              <a:rPr lang="en-US" dirty="0"/>
              <a:t> </a:t>
            </a:r>
            <a:r>
              <a:rPr lang="en-US" dirty="0" err="1"/>
              <a:t>texture,dobbiamo</a:t>
            </a:r>
            <a:r>
              <a:rPr lang="en-US" dirty="0"/>
              <a:t> </a:t>
            </a:r>
            <a:r>
              <a:rPr lang="en-US" dirty="0" err="1"/>
              <a:t>dichiarare</a:t>
            </a:r>
            <a:r>
              <a:rPr lang="en-US" dirty="0"/>
              <a:t> </a:t>
            </a:r>
            <a:r>
              <a:rPr lang="en-US" dirty="0" err="1"/>
              <a:t>nel</a:t>
            </a:r>
            <a:r>
              <a:rPr lang="en-US" dirty="0"/>
              <a:t> manifest </a:t>
            </a:r>
            <a:r>
              <a:rPr lang="en-US" dirty="0" err="1"/>
              <a:t>quali</a:t>
            </a:r>
            <a:r>
              <a:rPr lang="en-US" dirty="0"/>
              <a:t> </a:t>
            </a:r>
            <a:r>
              <a:rPr lang="en-US" dirty="0" err="1"/>
              <a:t>sono</a:t>
            </a:r>
            <a:r>
              <a:rPr lang="en-US" dirty="0"/>
              <a:t> </a:t>
            </a:r>
            <a:r>
              <a:rPr lang="en-US" dirty="0" err="1"/>
              <a:t>i</a:t>
            </a:r>
            <a:r>
              <a:rPr lang="en-US" dirty="0"/>
              <a:t> </a:t>
            </a:r>
            <a:r>
              <a:rPr lang="en-US" dirty="0" err="1"/>
              <a:t>formati</a:t>
            </a:r>
            <a:r>
              <a:rPr lang="en-US" dirty="0"/>
              <a:t> di </a:t>
            </a:r>
            <a:r>
              <a:rPr lang="en-US" dirty="0" err="1"/>
              <a:t>compressione</a:t>
            </a:r>
            <a:r>
              <a:rPr lang="en-US" dirty="0"/>
              <a:t> </a:t>
            </a:r>
            <a:r>
              <a:rPr lang="en-US" dirty="0" err="1"/>
              <a:t>che</a:t>
            </a:r>
            <a:r>
              <a:rPr lang="en-US" dirty="0"/>
              <a:t> </a:t>
            </a:r>
            <a:r>
              <a:rPr lang="en-US" dirty="0" err="1"/>
              <a:t>questa</a:t>
            </a:r>
            <a:r>
              <a:rPr lang="en-US" dirty="0"/>
              <a:t> </a:t>
            </a:r>
            <a:r>
              <a:rPr lang="en-US" dirty="0" err="1"/>
              <a:t>supporta</a:t>
            </a:r>
            <a:r>
              <a:rPr lang="en-US" dirty="0"/>
              <a:t>, </a:t>
            </a:r>
            <a:r>
              <a:rPr lang="en-US" dirty="0" err="1"/>
              <a:t>così</a:t>
            </a:r>
            <a:r>
              <a:rPr lang="en-US" dirty="0"/>
              <a:t> </a:t>
            </a:r>
            <a:r>
              <a:rPr lang="en-US" dirty="0" err="1"/>
              <a:t>che</a:t>
            </a:r>
            <a:r>
              <a:rPr lang="en-US" dirty="0"/>
              <a:t> </a:t>
            </a:r>
            <a:r>
              <a:rPr lang="en-US" dirty="0" err="1"/>
              <a:t>venga</a:t>
            </a:r>
            <a:r>
              <a:rPr lang="en-US" dirty="0"/>
              <a:t> </a:t>
            </a:r>
            <a:r>
              <a:rPr lang="en-US" dirty="0" err="1"/>
              <a:t>installata</a:t>
            </a:r>
            <a:r>
              <a:rPr lang="en-US" dirty="0"/>
              <a:t> </a:t>
            </a:r>
            <a:r>
              <a:rPr lang="en-US" dirty="0" err="1"/>
              <a:t>solamente</a:t>
            </a:r>
            <a:r>
              <a:rPr lang="en-US" dirty="0"/>
              <a:t> sui dispositive </a:t>
            </a:r>
            <a:r>
              <a:rPr lang="en-US" dirty="0" err="1"/>
              <a:t>compatibili</a:t>
            </a:r>
            <a:r>
              <a:rPr lang="en-US" dirty="0"/>
              <a:t>:</a:t>
            </a:r>
          </a:p>
          <a:p>
            <a:pPr algn="just"/>
            <a:r>
              <a:rPr lang="en-US" dirty="0">
                <a:solidFill>
                  <a:schemeClr val="accent1"/>
                </a:solidFill>
              </a:rPr>
              <a:t>&lt;supports-</a:t>
            </a:r>
            <a:r>
              <a:rPr lang="en-US" dirty="0" err="1">
                <a:solidFill>
                  <a:schemeClr val="accent1"/>
                </a:solidFill>
              </a:rPr>
              <a:t>gl</a:t>
            </a:r>
            <a:r>
              <a:rPr lang="en-US" dirty="0">
                <a:solidFill>
                  <a:schemeClr val="accent1"/>
                </a:solidFill>
              </a:rPr>
              <a:t>-texture </a:t>
            </a:r>
            <a:r>
              <a:rPr lang="en-US" dirty="0" err="1">
                <a:solidFill>
                  <a:schemeClr val="accent1"/>
                </a:solidFill>
              </a:rPr>
              <a:t>android:name</a:t>
            </a:r>
            <a:r>
              <a:rPr lang="en-US" dirty="0">
                <a:solidFill>
                  <a:schemeClr val="accent1"/>
                </a:solidFill>
              </a:rPr>
              <a:t>="GL_OES_compressed_ETC1_RGB8_texture" /&gt;</a:t>
            </a:r>
          </a:p>
          <a:p>
            <a:pPr algn="just"/>
            <a:r>
              <a:rPr lang="en-US" dirty="0">
                <a:solidFill>
                  <a:schemeClr val="accent1"/>
                </a:solidFill>
              </a:rPr>
              <a:t>&lt;supports-</a:t>
            </a:r>
            <a:r>
              <a:rPr lang="en-US" dirty="0" err="1">
                <a:solidFill>
                  <a:schemeClr val="accent1"/>
                </a:solidFill>
              </a:rPr>
              <a:t>gl</a:t>
            </a:r>
            <a:r>
              <a:rPr lang="en-US" dirty="0">
                <a:solidFill>
                  <a:schemeClr val="accent1"/>
                </a:solidFill>
              </a:rPr>
              <a:t>-texture </a:t>
            </a:r>
            <a:r>
              <a:rPr lang="en-US" dirty="0" err="1">
                <a:solidFill>
                  <a:schemeClr val="accent1"/>
                </a:solidFill>
              </a:rPr>
              <a:t>android:name</a:t>
            </a:r>
            <a:r>
              <a:rPr lang="en-US" dirty="0">
                <a:solidFill>
                  <a:schemeClr val="accent1"/>
                </a:solidFill>
              </a:rPr>
              <a:t>="</a:t>
            </a:r>
            <a:r>
              <a:rPr lang="en-US" dirty="0" err="1">
                <a:solidFill>
                  <a:schemeClr val="accent1"/>
                </a:solidFill>
              </a:rPr>
              <a:t>GL_OES_compressed_paletted_texture</a:t>
            </a:r>
            <a:r>
              <a:rPr lang="en-US" dirty="0">
                <a:solidFill>
                  <a:schemeClr val="accent1"/>
                </a:solidFill>
              </a:rPr>
              <a:t>" /&gt;</a:t>
            </a:r>
          </a:p>
          <a:p>
            <a:endParaRPr lang="en-US" dirty="0"/>
          </a:p>
          <a:p>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007" y="5303277"/>
            <a:ext cx="3244994" cy="1554278"/>
          </a:xfrm>
          <a:prstGeom prst="rect">
            <a:avLst/>
          </a:prstGeom>
        </p:spPr>
      </p:pic>
    </p:spTree>
    <p:extLst>
      <p:ext uri="{BB962C8B-B14F-4D97-AF65-F5344CB8AC3E}">
        <p14:creationId xmlns:p14="http://schemas.microsoft.com/office/powerpoint/2010/main" val="368766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29803228-6382-4D02-AEB2-ED9DCFF0EBD4}"/>
              </a:ext>
            </a:extLst>
          </p:cNvPr>
          <p:cNvSpPr>
            <a:spLocks noGrp="1"/>
          </p:cNvSpPr>
          <p:nvPr>
            <p:ph type="ctrTitle"/>
          </p:nvPr>
        </p:nvSpPr>
        <p:spPr>
          <a:xfrm>
            <a:off x="5362575" y="1143277"/>
            <a:ext cx="6096000" cy="1086416"/>
          </a:xfrm>
          <a:effectLst>
            <a:outerShdw blurRad="63500" sx="102000" sy="102000" algn="ctr" rotWithShape="0">
              <a:prstClr val="black"/>
            </a:outerShdw>
          </a:effectLst>
        </p:spPr>
        <p:txBody>
          <a:bodyPr>
            <a:normAutofit/>
          </a:bodyPr>
          <a:lstStyle/>
          <a:p>
            <a:pPr algn="l"/>
            <a:r>
              <a:rPr lang="it-IT" sz="5400" b="1" dirty="0">
                <a:solidFill>
                  <a:srgbClr val="025E73"/>
                </a:solidFill>
                <a:effectLst>
                  <a:outerShdw blurRad="63500" algn="ctr" rotWithShape="0">
                    <a:prstClr val="black">
                      <a:alpha val="20000"/>
                    </a:prstClr>
                  </a:outerShdw>
                </a:effectLst>
                <a:latin typeface="Bahnschrift" panose="020B0502040204020203" pitchFamily="34" charset="0"/>
              </a:rPr>
              <a:t>What is OpenGL?</a:t>
            </a:r>
            <a:endParaRPr lang="it-IT" sz="5400" b="1" dirty="0">
              <a:solidFill>
                <a:srgbClr val="F20732"/>
              </a:solidFill>
              <a:effectLst>
                <a:outerShdw blurRad="63500" algn="ctr" rotWithShape="0">
                  <a:prstClr val="black">
                    <a:alpha val="20000"/>
                  </a:prstClr>
                </a:outerShdw>
              </a:effectLst>
              <a:latin typeface="Bahnschrift" panose="020B0502040204020203" pitchFamily="34" charset="0"/>
            </a:endParaRPr>
          </a:p>
        </p:txBody>
      </p:sp>
      <p:sp>
        <p:nvSpPr>
          <p:cNvPr id="11" name="Rettangolo 10">
            <a:extLst>
              <a:ext uri="{FF2B5EF4-FFF2-40B4-BE49-F238E27FC236}">
                <a16:creationId xmlns:a16="http://schemas.microsoft.com/office/drawing/2014/main" id="{13570E59-3083-44C9-98AA-723B31FB2B88}"/>
              </a:ext>
            </a:extLst>
          </p:cNvPr>
          <p:cNvSpPr/>
          <p:nvPr/>
        </p:nvSpPr>
        <p:spPr>
          <a:xfrm>
            <a:off x="5362575" y="2575402"/>
            <a:ext cx="6096000" cy="3693319"/>
          </a:xfrm>
          <a:prstGeom prst="rect">
            <a:avLst/>
          </a:prstGeom>
        </p:spPr>
        <p:txBody>
          <a:bodyPr>
            <a:spAutoFit/>
          </a:bodyPr>
          <a:lstStyle/>
          <a:p>
            <a:r>
              <a:rPr lang="en-US" dirty="0">
                <a:latin typeface="Bahnschrift" panose="020B0502040204020203" pitchFamily="34" charset="0"/>
              </a:rPr>
              <a:t>Open Graphics Library (OpenGL) is a cross-language, cross-platform application programming interface (API) for rendering 2D and 3D vector graphics. </a:t>
            </a:r>
          </a:p>
          <a:p>
            <a:endParaRPr lang="en-US" dirty="0">
              <a:latin typeface="Bahnschrift" panose="020B0502040204020203" pitchFamily="34" charset="0"/>
            </a:endParaRPr>
          </a:p>
          <a:p>
            <a:r>
              <a:rPr lang="en-US" dirty="0">
                <a:latin typeface="Bahnschrift" panose="020B0502040204020203" pitchFamily="34" charset="0"/>
              </a:rPr>
              <a:t>The API is typically used to interact with a graphics processing unit (GPU), to achieve hardware-accelerated rendering.</a:t>
            </a:r>
          </a:p>
          <a:p>
            <a:endParaRPr lang="en-US" dirty="0">
              <a:latin typeface="Bahnschrift" panose="020B0502040204020203" pitchFamily="34" charset="0"/>
            </a:endParaRPr>
          </a:p>
          <a:p>
            <a:r>
              <a:rPr lang="en-US" dirty="0">
                <a:latin typeface="Bahnschrift" panose="020B0502040204020203" pitchFamily="34" charset="0"/>
              </a:rPr>
              <a:t>In other words, on the most fundamental level, OpenGL is a software interface that allows a programmer to communicate with graphics hardware.</a:t>
            </a:r>
          </a:p>
          <a:p>
            <a:endParaRPr lang="en-US" dirty="0">
              <a:latin typeface="Bahnschrift" panose="020B0502040204020203" pitchFamily="34" charset="0"/>
            </a:endParaRPr>
          </a:p>
          <a:p>
            <a:r>
              <a:rPr lang="it-IT" dirty="0">
                <a:latin typeface="Bahnschrift" panose="020B0502040204020203" pitchFamily="34" charset="0"/>
              </a:rPr>
              <a:t>[Slide di base per il tema, da rimuovere alla fine]</a:t>
            </a:r>
          </a:p>
        </p:txBody>
      </p:sp>
      <p:sp>
        <p:nvSpPr>
          <p:cNvPr id="12" name="Titolo 6">
            <a:extLst>
              <a:ext uri="{FF2B5EF4-FFF2-40B4-BE49-F238E27FC236}">
                <a16:creationId xmlns:a16="http://schemas.microsoft.com/office/drawing/2014/main" id="{19E9236C-31C1-4D23-8233-1CC67CE3EBD2}"/>
              </a:ext>
            </a:extLst>
          </p:cNvPr>
          <p:cNvSpPr txBox="1">
            <a:spLocks/>
          </p:cNvSpPr>
          <p:nvPr/>
        </p:nvSpPr>
        <p:spPr>
          <a:xfrm>
            <a:off x="438150" y="1006048"/>
            <a:ext cx="4819650" cy="61341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50000" b="1" dirty="0">
                <a:blipFill dpi="0" rotWithShape="1">
                  <a:blip r:embed="rId3"/>
                  <a:srcRect/>
                  <a:tile tx="-520700" ty="0" sx="70000" sy="70000" flip="none" algn="b"/>
                </a:blipFill>
                <a:effectLst>
                  <a:innerShdw blurRad="114300">
                    <a:prstClr val="black"/>
                  </a:innerShdw>
                </a:effectLst>
                <a:latin typeface="Bahnschrift" panose="020B0502040204020203" pitchFamily="34" charset="0"/>
              </a:rPr>
              <a:t>?</a:t>
            </a:r>
          </a:p>
        </p:txBody>
      </p:sp>
      <p:sp>
        <p:nvSpPr>
          <p:cNvPr id="25" name="Rettangolo 24">
            <a:extLst>
              <a:ext uri="{FF2B5EF4-FFF2-40B4-BE49-F238E27FC236}">
                <a16:creationId xmlns:a16="http://schemas.microsoft.com/office/drawing/2014/main" id="{09F90BDD-2AF7-4B98-BA20-3C04BE23E85D}"/>
              </a:ext>
            </a:extLst>
          </p:cNvPr>
          <p:cNvSpPr/>
          <p:nvPr/>
        </p:nvSpPr>
        <p:spPr>
          <a:xfrm rot="10800000">
            <a:off x="5219501" y="4875750"/>
            <a:ext cx="90685" cy="295275"/>
          </a:xfrm>
          <a:prstGeom prst="rect">
            <a:avLst/>
          </a:prstGeom>
          <a:solidFill>
            <a:srgbClr val="A60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9ADB2BA9-D193-476F-9E51-E32516C424D5}"/>
              </a:ext>
            </a:extLst>
          </p:cNvPr>
          <p:cNvSpPr/>
          <p:nvPr/>
        </p:nvSpPr>
        <p:spPr>
          <a:xfrm rot="10800000">
            <a:off x="5219501" y="3751801"/>
            <a:ext cx="90685" cy="295275"/>
          </a:xfrm>
          <a:prstGeom prst="rect">
            <a:avLst/>
          </a:prstGeom>
          <a:solidFill>
            <a:srgbClr val="A60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a:extLst>
              <a:ext uri="{FF2B5EF4-FFF2-40B4-BE49-F238E27FC236}">
                <a16:creationId xmlns:a16="http://schemas.microsoft.com/office/drawing/2014/main" id="{C17BD2A4-72FC-4E18-8509-E0A79B402DDE}"/>
              </a:ext>
            </a:extLst>
          </p:cNvPr>
          <p:cNvSpPr/>
          <p:nvPr/>
        </p:nvSpPr>
        <p:spPr>
          <a:xfrm rot="10800000">
            <a:off x="5219502" y="2674049"/>
            <a:ext cx="90684" cy="295275"/>
          </a:xfrm>
          <a:prstGeom prst="rect">
            <a:avLst/>
          </a:prstGeom>
          <a:solidFill>
            <a:srgbClr val="A60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25969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EC6BDE8B-4345-4F15-9124-C8BB3EEBE59F}"/>
              </a:ext>
            </a:extLst>
          </p:cNvPr>
          <p:cNvSpPr txBox="1">
            <a:spLocks noGrp="1"/>
          </p:cNvSpPr>
          <p:nvPr>
            <p:ph type="title"/>
          </p:nvPr>
        </p:nvSpPr>
        <p:spPr/>
        <p:txBody>
          <a:bodyPr/>
          <a:lstStyle/>
          <a:p>
            <a:pPr lvl="0"/>
            <a:r>
              <a:rPr lang="it-IT" dirty="0"/>
              <a:t>Primi problemi</a:t>
            </a:r>
          </a:p>
        </p:txBody>
      </p:sp>
      <p:sp>
        <p:nvSpPr>
          <p:cNvPr id="10" name="Segnaposto contenuto 9">
            <a:extLst>
              <a:ext uri="{FF2B5EF4-FFF2-40B4-BE49-F238E27FC236}">
                <a16:creationId xmlns:a16="http://schemas.microsoft.com/office/drawing/2014/main" id="{E1C1DBB4-A32F-45F3-B1A1-383B291B1912}"/>
              </a:ext>
            </a:extLst>
          </p:cNvPr>
          <p:cNvSpPr>
            <a:spLocks noGrp="1"/>
          </p:cNvSpPr>
          <p:nvPr>
            <p:ph sz="half" idx="2"/>
          </p:nvPr>
        </p:nvSpPr>
        <p:spPr/>
        <p:txBody>
          <a:bodyPr/>
          <a:lstStyle/>
          <a:p>
            <a:r>
              <a:rPr lang="zxx-none" dirty="0"/>
              <a:t>Uno dei problemi principali della grafica nei dispositivi Android è che gli schermi possono variare in forma e dimensione</a:t>
            </a:r>
            <a:r>
              <a:rPr lang="it-IT" dirty="0"/>
              <a:t>.</a:t>
            </a:r>
            <a:endParaRPr lang="zxx-none" dirty="0"/>
          </a:p>
          <a:p>
            <a:endParaRPr lang="zxx-none" dirty="0"/>
          </a:p>
          <a:p>
            <a:r>
              <a:rPr lang="zxx-none" dirty="0"/>
              <a:t>OpenGL lavora assumendo di avere a disposizione un sistema di coor</a:t>
            </a:r>
            <a:r>
              <a:rPr lang="it-IT" dirty="0"/>
              <a:t>di</a:t>
            </a:r>
            <a:r>
              <a:rPr lang="zxx-none" dirty="0"/>
              <a:t>nate uniforme in uno schermo quadrato</a:t>
            </a:r>
            <a:r>
              <a:rPr lang="it-IT" dirty="0"/>
              <a:t>,</a:t>
            </a:r>
            <a:r>
              <a:rPr lang="zxx-none" dirty="0"/>
              <a:t> all'interno del quale disegna gli oggetti. Ma lo schermo dei d</a:t>
            </a:r>
            <a:r>
              <a:rPr lang="it-IT" dirty="0"/>
              <a:t>i</a:t>
            </a:r>
            <a:r>
              <a:rPr lang="zxx-none" dirty="0"/>
              <a:t>sp</a:t>
            </a:r>
            <a:r>
              <a:rPr lang="it-IT" dirty="0"/>
              <a:t>o</a:t>
            </a:r>
            <a:r>
              <a:rPr lang="zxx-none" dirty="0"/>
              <a:t>sitivi tipicamente non </a:t>
            </a:r>
            <a:r>
              <a:rPr lang="it-IT" dirty="0"/>
              <a:t>è </a:t>
            </a:r>
            <a:r>
              <a:rPr lang="zxx-none" dirty="0"/>
              <a:t>quadrato.</a:t>
            </a:r>
          </a:p>
          <a:p>
            <a:endParaRPr lang="zxx-none" dirty="0"/>
          </a:p>
          <a:p>
            <a:r>
              <a:rPr lang="zxx-none" dirty="0"/>
              <a:t>Per risolvere questo probelma è possibile applicare due strumenti che OpenGL mette a dispo</a:t>
            </a:r>
            <a:r>
              <a:rPr lang="it-IT" dirty="0"/>
              <a:t>s</a:t>
            </a:r>
            <a:r>
              <a:rPr lang="zxx-none" dirty="0"/>
              <a:t>izione : </a:t>
            </a:r>
            <a:r>
              <a:rPr lang="zxx-none" dirty="0">
                <a:solidFill>
                  <a:srgbClr val="FF0000"/>
                </a:solidFill>
              </a:rPr>
              <a:t>modalità di proiezione e viste della telecamera</a:t>
            </a:r>
            <a:r>
              <a:rPr lang="it-IT" dirty="0">
                <a:solidFill>
                  <a:srgbClr val="FF0000"/>
                </a:solidFill>
              </a:rPr>
              <a:t> (lascerei i termini inglesi</a:t>
            </a:r>
            <a:r>
              <a:rPr lang="it-IT" dirty="0"/>
              <a:t>)</a:t>
            </a:r>
            <a:r>
              <a:rPr lang="zxx-none" dirty="0"/>
              <a:t>. In questo modo, è possibile adattare le coor</a:t>
            </a:r>
            <a:r>
              <a:rPr lang="it-IT" dirty="0" err="1"/>
              <a:t>din</a:t>
            </a:r>
            <a:r>
              <a:rPr lang="zxx-none" dirty="0"/>
              <a:t>ate degli oggetti ai vari schermi</a:t>
            </a:r>
            <a:r>
              <a:rPr lang="it-IT" dirty="0"/>
              <a:t>,</a:t>
            </a:r>
            <a:r>
              <a:rPr lang="zxx-none" dirty="0"/>
              <a:t> in base alla loro forma e dimensione.</a:t>
            </a:r>
          </a:p>
          <a:p>
            <a:endParaRPr lang="it-IT" dirty="0"/>
          </a:p>
        </p:txBody>
      </p:sp>
      <p:sp>
        <p:nvSpPr>
          <p:cNvPr id="4" name="Titolo 6">
            <a:extLst>
              <a:ext uri="{FF2B5EF4-FFF2-40B4-BE49-F238E27FC236}">
                <a16:creationId xmlns:a16="http://schemas.microsoft.com/office/drawing/2014/main" id="{E6ED7F5D-46F3-4C52-AA34-EB16836D7AFA}"/>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0C5A63D6-25B2-4F6E-8874-023F2860BBDD}"/>
              </a:ext>
            </a:extLst>
          </p:cNvPr>
          <p:cNvSpPr/>
          <p:nvPr/>
        </p:nvSpPr>
        <p:spPr>
          <a:xfrm>
            <a:off x="5273673" y="532775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BF81998E-3EF8-47CD-98CF-D1F30051B638}"/>
              </a:ext>
            </a:extLst>
          </p:cNvPr>
          <p:cNvSpPr/>
          <p:nvPr/>
        </p:nvSpPr>
        <p:spPr>
          <a:xfrm>
            <a:off x="5273673" y="403876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6D0D323F-8CDC-4466-9E58-3D1A021DF55D}"/>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47" y="1620030"/>
            <a:ext cx="3168828" cy="27503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E4BC8542-A12C-437B-ADB3-0047FC73F0B5}"/>
              </a:ext>
            </a:extLst>
          </p:cNvPr>
          <p:cNvSpPr txBox="1">
            <a:spLocks noGrp="1"/>
          </p:cNvSpPr>
          <p:nvPr>
            <p:ph type="title"/>
          </p:nvPr>
        </p:nvSpPr>
        <p:spPr/>
        <p:txBody>
          <a:bodyPr/>
          <a:lstStyle/>
          <a:p>
            <a:pPr lvl="0"/>
            <a:r>
              <a:rPr lang="it-IT" dirty="0"/>
              <a:t>Prime soluzioni</a:t>
            </a:r>
          </a:p>
        </p:txBody>
      </p:sp>
      <p:sp>
        <p:nvSpPr>
          <p:cNvPr id="10" name="Segnaposto contenuto 9">
            <a:extLst>
              <a:ext uri="{FF2B5EF4-FFF2-40B4-BE49-F238E27FC236}">
                <a16:creationId xmlns:a16="http://schemas.microsoft.com/office/drawing/2014/main" id="{FE0FCDF3-B747-4CCA-9CA4-054967376AE9}"/>
              </a:ext>
            </a:extLst>
          </p:cNvPr>
          <p:cNvSpPr>
            <a:spLocks noGrp="1"/>
          </p:cNvSpPr>
          <p:nvPr>
            <p:ph sz="half" idx="2"/>
          </p:nvPr>
        </p:nvSpPr>
        <p:spPr/>
        <p:txBody>
          <a:bodyPr/>
          <a:lstStyle/>
          <a:p>
            <a:r>
              <a:rPr lang="zxx-none" dirty="0"/>
              <a:t>Per applicare la modalità proiezione e la vista della telecamera è necessario definire una matrice di proiezione ed una matrice di vista della telecamera</a:t>
            </a:r>
            <a:r>
              <a:rPr lang="it-IT" dirty="0">
                <a:solidFill>
                  <a:srgbClr val="FF0000"/>
                </a:solidFill>
              </a:rPr>
              <a:t>.(idem inglese</a:t>
            </a:r>
            <a:r>
              <a:rPr lang="it-IT" dirty="0"/>
              <a:t>)</a:t>
            </a:r>
            <a:endParaRPr lang="zxx-none" dirty="0"/>
          </a:p>
          <a:p>
            <a:endParaRPr lang="zxx-none" dirty="0"/>
          </a:p>
          <a:p>
            <a:r>
              <a:rPr lang="zxx-none" dirty="0"/>
              <a:t>La matrice di proiezione ricalcola le coordinate della grafica, in modo che possano essere rappresentat</a:t>
            </a:r>
            <a:r>
              <a:rPr lang="it-IT" dirty="0"/>
              <a:t>e</a:t>
            </a:r>
          </a:p>
          <a:p>
            <a:r>
              <a:rPr lang="zxx-none" dirty="0"/>
              <a:t>corret</a:t>
            </a:r>
            <a:r>
              <a:rPr lang="it-IT" dirty="0"/>
              <a:t>t</a:t>
            </a:r>
            <a:r>
              <a:rPr lang="zxx-none" dirty="0"/>
              <a:t>amente nello schermo del dispositivo.</a:t>
            </a:r>
          </a:p>
          <a:p>
            <a:endParaRPr lang="zxx-none" dirty="0"/>
          </a:p>
          <a:p>
            <a:r>
              <a:rPr lang="zxx-none" dirty="0"/>
              <a:t>La matrice di vista della telecamera utilizza una trasformazione per renderizzare gli oggetti a partire da una specifica </a:t>
            </a:r>
            <a:r>
              <a:rPr lang="zxx-none" dirty="0">
                <a:solidFill>
                  <a:srgbClr val="FF0000"/>
                </a:solidFill>
              </a:rPr>
              <a:t>posizione dell'occhio.</a:t>
            </a:r>
            <a:r>
              <a:rPr lang="it-IT" dirty="0">
                <a:solidFill>
                  <a:srgbClr val="FF0000"/>
                </a:solidFill>
              </a:rPr>
              <a:t> (spiegherei meglio)</a:t>
            </a:r>
            <a:endParaRPr lang="zxx-none" dirty="0">
              <a:solidFill>
                <a:srgbClr val="FF0000"/>
              </a:solidFill>
            </a:endParaRPr>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8981862E-C7EE-4F3B-AA47-61096239FA9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B63C249-E37D-4049-BB56-19DAE018D164}"/>
              </a:ext>
            </a:extLst>
          </p:cNvPr>
          <p:cNvSpPr/>
          <p:nvPr/>
        </p:nvSpPr>
        <p:spPr>
          <a:xfrm>
            <a:off x="5273673" y="5183772"/>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EADE3AFF-3526-4F0C-BD0E-D80502B07873}"/>
              </a:ext>
            </a:extLst>
          </p:cNvPr>
          <p:cNvSpPr/>
          <p:nvPr/>
        </p:nvSpPr>
        <p:spPr>
          <a:xfrm>
            <a:off x="5273673" y="403876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DD41090A-0140-4FB9-89C3-4BC9ADCF2B10}"/>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72" y="2442778"/>
            <a:ext cx="4730316" cy="38705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Matrici e trasformazioni</a:t>
            </a:r>
          </a:p>
        </p:txBody>
      </p:sp>
      <p:sp>
        <p:nvSpPr>
          <p:cNvPr id="3" name="Sottotitolo 2"/>
          <p:cNvSpPr>
            <a:spLocks noGrp="1"/>
          </p:cNvSpPr>
          <p:nvPr>
            <p:ph sz="half" idx="2"/>
          </p:nvPr>
        </p:nvSpPr>
        <p:spPr/>
        <p:txBody>
          <a:bodyPr>
            <a:normAutofit fontScale="92500" lnSpcReduction="10000"/>
          </a:bodyPr>
          <a:lstStyle/>
          <a:p>
            <a:r>
              <a:rPr lang="it-IT" dirty="0"/>
              <a:t>Il modo più semplice per costruire un oggetto è quello di pensarlo diritto all’origine, un cubo per esempio deve avrà il centro nell’origine e le facce perpendicolari agli assi. Le coordinate definite sono pertanto coordinate locali.</a:t>
            </a:r>
          </a:p>
          <a:p>
            <a:r>
              <a:rPr lang="it-IT" dirty="0"/>
              <a:t>Il disegno finale invece viene generato in termini di coordinate assolute. Queste ultime si ottengono a partire dalle coordinate locali dopo l’applicazione di determinate trasformazioni.</a:t>
            </a:r>
          </a:p>
          <a:p>
            <a:r>
              <a:rPr lang="it-IT" dirty="0"/>
              <a:t>Queste trasformazioni non sono altro che il risultato di calcoli matematici, operati sulle coordinate locali attraverso la definizione di opportune matrici di trasformazione.</a:t>
            </a:r>
          </a:p>
          <a:p>
            <a:r>
              <a:rPr lang="it-IT" dirty="0"/>
              <a:t>Ad esempio, se il punto di vista non si trova nell’origine, dobbiamo sapere anche le coordinate camera rispetto al nostro punto di vista, e ciò avviene attraverso la matrice di </a:t>
            </a:r>
            <a:r>
              <a:rPr lang="it-IT" dirty="0" err="1"/>
              <a:t>cameraView</a:t>
            </a:r>
            <a:r>
              <a:rPr lang="it-IT" dirty="0"/>
              <a:t>, grazie alla quale possiamo implementare le operazioni di rotazione e traslazione.</a:t>
            </a:r>
          </a:p>
          <a:p>
            <a:r>
              <a:rPr lang="it-IT" dirty="0"/>
              <a:t>Invece, attraverso la matrice di </a:t>
            </a:r>
            <a:r>
              <a:rPr lang="it-IT" dirty="0" err="1"/>
              <a:t>projectionView</a:t>
            </a:r>
            <a:r>
              <a:rPr lang="it-IT" dirty="0"/>
              <a:t>, possiamo implementare l’operazione di </a:t>
            </a:r>
            <a:r>
              <a:rPr lang="it-IT" dirty="0" err="1"/>
              <a:t>scalatura</a:t>
            </a:r>
            <a:r>
              <a:rPr lang="it-IT" dirty="0"/>
              <a:t>, che consente di alterare le dimensioni dell’oggetto lungo i tre assi.</a:t>
            </a:r>
          </a:p>
          <a:p>
            <a:r>
              <a:rPr lang="it-IT" dirty="0"/>
              <a:t>Queste sono le trasformazioni che OpenGL esegue per determinare la posizione assoluta dell’oggetto nella scena e le sue dimensioni effettive.</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9" y="1376223"/>
            <a:ext cx="3517805" cy="2921537"/>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34" y="4708807"/>
            <a:ext cx="2857376" cy="2148746"/>
          </a:xfrm>
          <a:prstGeom prst="rect">
            <a:avLst/>
          </a:prstGeom>
        </p:spPr>
      </p:pic>
    </p:spTree>
    <p:extLst>
      <p:ext uri="{BB962C8B-B14F-4D97-AF65-F5344CB8AC3E}">
        <p14:creationId xmlns:p14="http://schemas.microsoft.com/office/powerpoint/2010/main" val="2711152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5D9EE1CF-DED1-49EA-AC8F-6992551B6AA3}"/>
              </a:ext>
            </a:extLst>
          </p:cNvPr>
          <p:cNvSpPr txBox="1">
            <a:spLocks noGrp="1"/>
          </p:cNvSpPr>
          <p:nvPr>
            <p:ph type="title"/>
          </p:nvPr>
        </p:nvSpPr>
        <p:spPr/>
        <p:txBody>
          <a:bodyPr/>
          <a:lstStyle/>
          <a:p>
            <a:pPr lvl="0"/>
            <a:r>
              <a:rPr lang="it-IT" dirty="0"/>
              <a:t>Creazione di un ambiente OpenGL in Android</a:t>
            </a:r>
          </a:p>
        </p:txBody>
      </p:sp>
      <p:sp>
        <p:nvSpPr>
          <p:cNvPr id="10" name="Segnaposto contenuto 9">
            <a:extLst>
              <a:ext uri="{FF2B5EF4-FFF2-40B4-BE49-F238E27FC236}">
                <a16:creationId xmlns:a16="http://schemas.microsoft.com/office/drawing/2014/main" id="{1BB66198-C0F8-44AE-823B-4077B4E1B9CE}"/>
              </a:ext>
            </a:extLst>
          </p:cNvPr>
          <p:cNvSpPr>
            <a:spLocks noGrp="1"/>
          </p:cNvSpPr>
          <p:nvPr>
            <p:ph sz="half" idx="2"/>
          </p:nvPr>
        </p:nvSpPr>
        <p:spPr/>
        <p:txBody>
          <a:bodyPr/>
          <a:lstStyle/>
          <a:p>
            <a:endParaRPr lang="zxx-none" dirty="0"/>
          </a:p>
          <a:p>
            <a:r>
              <a:rPr lang="zxx-none" dirty="0"/>
              <a:t>Per poter disegnare gli oggetti con OpenGL ES è necessario implementare due interfacce : </a:t>
            </a:r>
            <a:r>
              <a:rPr lang="zxx-none" dirty="0">
                <a:solidFill>
                  <a:srgbClr val="00B0F0"/>
                </a:solidFill>
              </a:rPr>
              <a:t>GLSurfaceView</a:t>
            </a:r>
            <a:r>
              <a:rPr lang="zxx-none" dirty="0"/>
              <a:t> e </a:t>
            </a:r>
            <a:r>
              <a:rPr lang="zxx-none" dirty="0">
                <a:solidFill>
                  <a:srgbClr val="00B0F0"/>
                </a:solidFill>
              </a:rPr>
              <a:t>GLSurfaceView.Renderer</a:t>
            </a:r>
            <a:r>
              <a:rPr lang="zxx-none" dirty="0"/>
              <a:t>.</a:t>
            </a:r>
          </a:p>
          <a:p>
            <a:endParaRPr lang="zxx-none" dirty="0"/>
          </a:p>
          <a:p>
            <a:r>
              <a:rPr lang="zxx-none" dirty="0"/>
              <a:t>La </a:t>
            </a:r>
            <a:r>
              <a:rPr lang="zxx-none" dirty="0">
                <a:solidFill>
                  <a:srgbClr val="00B0F0"/>
                </a:solidFill>
              </a:rPr>
              <a:t>GLSurfaceView</a:t>
            </a:r>
            <a:r>
              <a:rPr lang="zxx-none" dirty="0"/>
              <a:t> è un conatiner di View per la grafica disegnata con OpenGL e </a:t>
            </a:r>
            <a:r>
              <a:rPr lang="zxx-none" dirty="0">
                <a:solidFill>
                  <a:srgbClr val="00B0F0"/>
                </a:solidFill>
              </a:rPr>
              <a:t>la GLSurfaceView.Renderer </a:t>
            </a:r>
            <a:r>
              <a:rPr lang="zxx-none" dirty="0"/>
              <a:t>controlla cosa viene disegnato in quella View.</a:t>
            </a:r>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717085AB-1B52-45B3-9204-997EB67ED093}"/>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2B90AC7F-3BAA-4DB4-AC94-4AB419F64A4A}"/>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455625C-952C-49B3-967B-97CC88D43B94}"/>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8A2AD20D-E7AF-4FFE-BDBA-C8B1A11495D3}"/>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40" y="1006515"/>
            <a:ext cx="3294830" cy="52916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6B7C09E9-13A2-4A4D-AB11-F1B88127490B}"/>
              </a:ext>
            </a:extLst>
          </p:cNvPr>
          <p:cNvSpPr txBox="1">
            <a:spLocks noGrp="1"/>
          </p:cNvSpPr>
          <p:nvPr>
            <p:ph type="title"/>
          </p:nvPr>
        </p:nvSpPr>
        <p:spPr/>
        <p:txBody>
          <a:bodyPr/>
          <a:lstStyle/>
          <a:p>
            <a:pPr lvl="0"/>
            <a:r>
              <a:rPr lang="it-IT" dirty="0"/>
              <a:t>Creazione di una Activity</a:t>
            </a:r>
          </a:p>
        </p:txBody>
      </p:sp>
      <p:sp>
        <p:nvSpPr>
          <p:cNvPr id="9" name="Segnaposto contenuto 8">
            <a:extLst>
              <a:ext uri="{FF2B5EF4-FFF2-40B4-BE49-F238E27FC236}">
                <a16:creationId xmlns:a16="http://schemas.microsoft.com/office/drawing/2014/main" id="{ADFA038A-75BD-47DC-9B0D-997E297C5B54}"/>
              </a:ext>
            </a:extLst>
          </p:cNvPr>
          <p:cNvSpPr>
            <a:spLocks noGrp="1"/>
          </p:cNvSpPr>
          <p:nvPr>
            <p:ph sz="half" idx="2"/>
          </p:nvPr>
        </p:nvSpPr>
        <p:spPr>
          <a:xfrm>
            <a:off x="5257114" y="1133604"/>
            <a:ext cx="6554929" cy="5464143"/>
          </a:xfrm>
        </p:spPr>
        <p:txBody>
          <a:bodyPr>
            <a:normAutofit fontScale="92500" lnSpcReduction="20000"/>
          </a:bodyPr>
          <a:lstStyle/>
          <a:p>
            <a:pPr>
              <a:lnSpc>
                <a:spcPct val="110000"/>
              </a:lnSpc>
            </a:pPr>
            <a:r>
              <a:rPr lang="zxx-none" dirty="0"/>
              <a:t>Come prima cosa, bisogna creare una </a:t>
            </a:r>
            <a:r>
              <a:rPr lang="zxx-none" dirty="0">
                <a:solidFill>
                  <a:srgbClr val="00B0F0"/>
                </a:solidFill>
              </a:rPr>
              <a:t>Main Activity</a:t>
            </a:r>
            <a:r>
              <a:rPr lang="zxx-none" dirty="0"/>
              <a:t>, che conterrà il riferimento alla </a:t>
            </a:r>
            <a:r>
              <a:rPr lang="zxx-none" dirty="0">
                <a:solidFill>
                  <a:srgbClr val="00B0F0"/>
                </a:solidFill>
              </a:rPr>
              <a:t>GLSurfaceView</a:t>
            </a:r>
            <a:endParaRPr lang="it-IT" dirty="0">
              <a:solidFill>
                <a:srgbClr val="00B0F0"/>
              </a:solidFill>
            </a:endParaRPr>
          </a:p>
          <a:p>
            <a:pPr>
              <a:lnSpc>
                <a:spcPct val="110000"/>
              </a:lnSpc>
            </a:pPr>
            <a:endParaRPr lang="it-IT" dirty="0">
              <a:solidFill>
                <a:srgbClr val="0000FF"/>
              </a:solidFill>
              <a:latin typeface="Consolas" panose="020B0609020204030204" pitchFamily="49" charset="0"/>
            </a:endParaRPr>
          </a:p>
          <a:p>
            <a:pPr>
              <a:lnSpc>
                <a:spcPct val="110000"/>
              </a:lnSpc>
            </a:pPr>
            <a:r>
              <a:rPr lang="it-IT" sz="1700" dirty="0">
                <a:solidFill>
                  <a:srgbClr val="0000FF"/>
                </a:solidFill>
                <a:latin typeface="Consolas" panose="020B0609020204030204" pitchFamily="49" charset="0"/>
              </a:rPr>
              <a:t>public</a:t>
            </a:r>
            <a:r>
              <a:rPr lang="it-IT" sz="1700" dirty="0">
                <a:solidFill>
                  <a:srgbClr val="000000"/>
                </a:solidFill>
                <a:latin typeface="Consolas" panose="020B0609020204030204" pitchFamily="49" charset="0"/>
              </a:rPr>
              <a:t> </a:t>
            </a:r>
            <a:r>
              <a:rPr lang="it-IT" sz="1700" dirty="0">
                <a:solidFill>
                  <a:srgbClr val="0000FF"/>
                </a:solidFill>
                <a:latin typeface="Consolas" panose="020B0609020204030204" pitchFamily="49" charset="0"/>
              </a:rPr>
              <a:t>class</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MainActivity</a:t>
            </a:r>
            <a:r>
              <a:rPr lang="it-IT" sz="1700" dirty="0">
                <a:solidFill>
                  <a:srgbClr val="000000"/>
                </a:solidFill>
                <a:latin typeface="Consolas" panose="020B0609020204030204" pitchFamily="49" charset="0"/>
              </a:rPr>
              <a:t> </a:t>
            </a:r>
            <a:r>
              <a:rPr lang="it-IT" sz="1700" dirty="0" err="1">
                <a:solidFill>
                  <a:srgbClr val="0000FF"/>
                </a:solidFill>
                <a:latin typeface="Consolas" panose="020B0609020204030204" pitchFamily="49" charset="0"/>
              </a:rPr>
              <a:t>extends</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AppCompatActivity</a:t>
            </a:r>
            <a:r>
              <a:rPr lang="it-IT" sz="1700" dirty="0">
                <a:solidFill>
                  <a:srgbClr val="000000"/>
                </a:solidFill>
                <a:latin typeface="Consolas" panose="020B0609020204030204" pitchFamily="49" charset="0"/>
              </a:rPr>
              <a:t> {</a:t>
            </a:r>
          </a:p>
          <a:p>
            <a:pPr>
              <a:lnSpc>
                <a:spcPct val="110000"/>
              </a:lnSpc>
            </a:pPr>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a:solidFill>
                  <a:srgbClr val="0000FF"/>
                </a:solidFill>
                <a:latin typeface="Consolas" panose="020B0609020204030204" pitchFamily="49" charset="0"/>
              </a:rPr>
              <a:t>private</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GLSurfaceView</a:t>
            </a:r>
            <a:r>
              <a:rPr lang="it-IT" sz="1700" dirty="0">
                <a:solidFill>
                  <a:srgbClr val="000000"/>
                </a:solidFill>
                <a:latin typeface="Consolas" panose="020B0609020204030204" pitchFamily="49" charset="0"/>
              </a:rPr>
              <a:t> </a:t>
            </a:r>
            <a:r>
              <a:rPr lang="it-IT" sz="1700" dirty="0" err="1">
                <a:solidFill>
                  <a:srgbClr val="001080"/>
                </a:solidFill>
                <a:latin typeface="Consolas" panose="020B0609020204030204" pitchFamily="49" charset="0"/>
              </a:rPr>
              <a:t>glView</a:t>
            </a:r>
            <a:r>
              <a:rPr lang="it-IT" sz="1700" dirty="0">
                <a:solidFill>
                  <a:srgbClr val="000000"/>
                </a:solidFill>
                <a:latin typeface="Consolas" panose="020B0609020204030204" pitchFamily="49" charset="0"/>
              </a:rPr>
              <a:t>;</a:t>
            </a:r>
          </a:p>
          <a:p>
            <a:pPr>
              <a:lnSpc>
                <a:spcPct val="110000"/>
              </a:lnSpc>
            </a:pPr>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Override</a:t>
            </a:r>
            <a:endParaRPr lang="it-IT" sz="1700" dirty="0">
              <a:solidFill>
                <a:srgbClr val="000000"/>
              </a:solidFill>
              <a:latin typeface="Consolas" panose="020B0609020204030204" pitchFamily="49" charset="0"/>
            </a:endParaRPr>
          </a:p>
          <a:p>
            <a:pPr>
              <a:lnSpc>
                <a:spcPct val="110000"/>
              </a:lnSpc>
            </a:pPr>
            <a:r>
              <a:rPr lang="it-IT" sz="1700" dirty="0">
                <a:solidFill>
                  <a:srgbClr val="000000"/>
                </a:solidFill>
                <a:latin typeface="Consolas" panose="020B0609020204030204" pitchFamily="49" charset="0"/>
              </a:rPr>
              <a:t>    </a:t>
            </a:r>
            <a:r>
              <a:rPr lang="it-IT" sz="1700" dirty="0" err="1">
                <a:solidFill>
                  <a:srgbClr val="0000FF"/>
                </a:solidFill>
                <a:latin typeface="Consolas" panose="020B0609020204030204" pitchFamily="49" charset="0"/>
              </a:rPr>
              <a:t>protected</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void</a:t>
            </a:r>
            <a:r>
              <a:rPr lang="it-IT" sz="1700" dirty="0">
                <a:solidFill>
                  <a:srgbClr val="000000"/>
                </a:solidFill>
                <a:latin typeface="Consolas" panose="020B0609020204030204" pitchFamily="49" charset="0"/>
              </a:rPr>
              <a:t> </a:t>
            </a:r>
            <a:r>
              <a:rPr lang="it-IT" sz="1700" dirty="0" err="1">
                <a:solidFill>
                  <a:srgbClr val="795E26"/>
                </a:solidFill>
                <a:latin typeface="Consolas" panose="020B0609020204030204" pitchFamily="49" charset="0"/>
              </a:rPr>
              <a:t>onCreate</a:t>
            </a:r>
            <a:r>
              <a:rPr lang="it-IT" sz="1700" dirty="0">
                <a:solidFill>
                  <a:srgbClr val="000000"/>
                </a:solidFill>
                <a:latin typeface="Consolas" panose="020B0609020204030204" pitchFamily="49" charset="0"/>
              </a:rPr>
              <a:t>(</a:t>
            </a:r>
            <a:r>
              <a:rPr lang="it-IT" sz="1700" dirty="0">
                <a:solidFill>
                  <a:srgbClr val="267F99"/>
                </a:solidFill>
                <a:latin typeface="Consolas" panose="020B0609020204030204" pitchFamily="49" charset="0"/>
              </a:rPr>
              <a:t>Bundle</a:t>
            </a:r>
            <a:r>
              <a:rPr lang="it-IT" sz="1700" dirty="0">
                <a:solidFill>
                  <a:srgbClr val="000000"/>
                </a:solidFill>
                <a:latin typeface="Consolas" panose="020B0609020204030204" pitchFamily="49" charset="0"/>
              </a:rPr>
              <a:t> </a:t>
            </a:r>
            <a:r>
              <a:rPr lang="it-IT" sz="1700" dirty="0" err="1">
                <a:solidFill>
                  <a:srgbClr val="001080"/>
                </a:solidFill>
                <a:latin typeface="Consolas" panose="020B0609020204030204" pitchFamily="49" charset="0"/>
              </a:rPr>
              <a:t>savedInstanceState</a:t>
            </a:r>
            <a:r>
              <a:rPr lang="it-IT" sz="1700" dirty="0">
                <a:solidFill>
                  <a:srgbClr val="000000"/>
                </a:solidFill>
                <a:latin typeface="Consolas" panose="020B0609020204030204" pitchFamily="49" charset="0"/>
              </a:rPr>
              <a:t>) {</a:t>
            </a:r>
          </a:p>
          <a:p>
            <a:pPr>
              <a:lnSpc>
                <a:spcPct val="110000"/>
              </a:lnSpc>
            </a:pPr>
            <a:r>
              <a:rPr lang="it-IT" sz="1700" dirty="0">
                <a:solidFill>
                  <a:srgbClr val="0000FF"/>
                </a:solidFill>
                <a:latin typeface="Consolas" panose="020B0609020204030204" pitchFamily="49" charset="0"/>
              </a:rPr>
              <a:t>	</a:t>
            </a:r>
            <a:r>
              <a:rPr lang="it-IT" sz="1700" dirty="0" err="1">
                <a:solidFill>
                  <a:srgbClr val="0000FF"/>
                </a:solidFill>
                <a:latin typeface="Consolas" panose="020B0609020204030204" pitchFamily="49" charset="0"/>
              </a:rPr>
              <a:t>super</a:t>
            </a:r>
            <a:r>
              <a:rPr lang="it-IT" sz="1700" dirty="0" err="1">
                <a:solidFill>
                  <a:srgbClr val="000000"/>
                </a:solidFill>
                <a:latin typeface="Consolas" panose="020B0609020204030204" pitchFamily="49" charset="0"/>
              </a:rPr>
              <a:t>.</a:t>
            </a:r>
            <a:r>
              <a:rPr lang="it-IT" sz="1700" dirty="0" err="1">
                <a:solidFill>
                  <a:srgbClr val="795E26"/>
                </a:solidFill>
                <a:latin typeface="Consolas" panose="020B0609020204030204" pitchFamily="49" charset="0"/>
              </a:rPr>
              <a:t>onCreate</a:t>
            </a:r>
            <a:r>
              <a:rPr lang="it-IT" sz="1700" dirty="0">
                <a:solidFill>
                  <a:srgbClr val="000000"/>
                </a:solidFill>
                <a:latin typeface="Consolas" panose="020B0609020204030204" pitchFamily="49" charset="0"/>
              </a:rPr>
              <a:t>(</a:t>
            </a:r>
            <a:r>
              <a:rPr lang="it-IT" sz="1700" dirty="0" err="1">
                <a:solidFill>
                  <a:srgbClr val="001080"/>
                </a:solidFill>
                <a:latin typeface="Consolas" panose="020B0609020204030204" pitchFamily="49" charset="0"/>
              </a:rPr>
              <a:t>savedInstanceState</a:t>
            </a:r>
            <a:r>
              <a:rPr lang="it-IT" sz="1700" dirty="0">
                <a:solidFill>
                  <a:srgbClr val="000000"/>
                </a:solidFill>
                <a:latin typeface="Consolas" panose="020B0609020204030204" pitchFamily="49" charset="0"/>
              </a:rPr>
              <a:t>);</a:t>
            </a:r>
          </a:p>
          <a:p>
            <a:pPr>
              <a:lnSpc>
                <a:spcPct val="110000"/>
              </a:lnSpc>
            </a:pPr>
            <a:r>
              <a:rPr lang="it-IT" sz="1700" dirty="0">
                <a:solidFill>
                  <a:srgbClr val="008000"/>
                </a:solidFill>
                <a:latin typeface="Consolas" panose="020B0609020204030204" pitchFamily="49" charset="0"/>
              </a:rPr>
              <a:t>	// Crea un'istanza </a:t>
            </a:r>
            <a:r>
              <a:rPr lang="it-IT" sz="1700" dirty="0" err="1">
                <a:solidFill>
                  <a:srgbClr val="008000"/>
                </a:solidFill>
                <a:latin typeface="Consolas" panose="020B0609020204030204" pitchFamily="49" charset="0"/>
              </a:rPr>
              <a:t>GLSurfaceView</a:t>
            </a:r>
            <a:r>
              <a:rPr lang="it-IT" sz="1700" dirty="0">
                <a:solidFill>
                  <a:srgbClr val="008000"/>
                </a:solidFill>
                <a:latin typeface="Consolas" panose="020B0609020204030204" pitchFamily="49" charset="0"/>
              </a:rPr>
              <a:t> e impostala come</a:t>
            </a:r>
          </a:p>
          <a:p>
            <a:pPr>
              <a:lnSpc>
                <a:spcPct val="110000"/>
              </a:lnSpc>
            </a:pPr>
            <a:r>
              <a:rPr lang="it-IT" sz="1700" dirty="0">
                <a:solidFill>
                  <a:srgbClr val="008000"/>
                </a:solidFill>
                <a:latin typeface="Consolas" panose="020B0609020204030204" pitchFamily="49" charset="0"/>
              </a:rPr>
              <a:t>	//</a:t>
            </a:r>
            <a:r>
              <a:rPr lang="it-IT" sz="1700" dirty="0" err="1">
                <a:solidFill>
                  <a:srgbClr val="008000"/>
                </a:solidFill>
                <a:latin typeface="Consolas" panose="020B0609020204030204" pitchFamily="49" charset="0"/>
              </a:rPr>
              <a:t>ContentView</a:t>
            </a:r>
            <a:r>
              <a:rPr lang="it-IT" sz="1700" dirty="0">
                <a:solidFill>
                  <a:srgbClr val="008000"/>
                </a:solidFill>
                <a:latin typeface="Consolas" panose="020B0609020204030204" pitchFamily="49" charset="0"/>
              </a:rPr>
              <a:t> per questa attività.</a:t>
            </a:r>
            <a:endParaRPr lang="it-IT" sz="1700" dirty="0">
              <a:solidFill>
                <a:srgbClr val="000000"/>
              </a:solidFill>
              <a:latin typeface="Consolas" panose="020B0609020204030204" pitchFamily="49" charset="0"/>
            </a:endParaRPr>
          </a:p>
          <a:p>
            <a:pPr>
              <a:lnSpc>
                <a:spcPct val="110000"/>
              </a:lnSpc>
            </a:pPr>
            <a:r>
              <a:rPr lang="it-IT" sz="1700" dirty="0">
                <a:solidFill>
                  <a:srgbClr val="000000"/>
                </a:solidFill>
                <a:latin typeface="Consolas" panose="020B0609020204030204" pitchFamily="49" charset="0"/>
              </a:rPr>
              <a:t>        </a:t>
            </a:r>
            <a:r>
              <a:rPr lang="it-IT" sz="1700" dirty="0" err="1">
                <a:solidFill>
                  <a:srgbClr val="001080"/>
                </a:solidFill>
                <a:latin typeface="Consolas" panose="020B0609020204030204" pitchFamily="49" charset="0"/>
              </a:rPr>
              <a:t>glView</a:t>
            </a:r>
            <a:r>
              <a:rPr lang="it-IT" sz="1700" dirty="0">
                <a:solidFill>
                  <a:srgbClr val="000000"/>
                </a:solidFill>
                <a:latin typeface="Consolas" panose="020B0609020204030204" pitchFamily="49" charset="0"/>
              </a:rPr>
              <a:t> = </a:t>
            </a:r>
            <a:r>
              <a:rPr lang="it-IT" sz="1700" dirty="0">
                <a:solidFill>
                  <a:srgbClr val="AF00DB"/>
                </a:solidFill>
                <a:latin typeface="Consolas" panose="020B0609020204030204" pitchFamily="49" charset="0"/>
              </a:rPr>
              <a:t>new</a:t>
            </a:r>
            <a:r>
              <a:rPr lang="it-IT" sz="1700" dirty="0">
                <a:solidFill>
                  <a:srgbClr val="000000"/>
                </a:solidFill>
                <a:latin typeface="Consolas" panose="020B0609020204030204" pitchFamily="49" charset="0"/>
              </a:rPr>
              <a:t> </a:t>
            </a:r>
            <a:r>
              <a:rPr lang="it-IT" sz="1700" dirty="0" err="1">
                <a:solidFill>
                  <a:srgbClr val="795E26"/>
                </a:solidFill>
                <a:latin typeface="Consolas" panose="020B0609020204030204" pitchFamily="49" charset="0"/>
              </a:rPr>
              <a:t>MyGLSurfaceView</a:t>
            </a:r>
            <a:r>
              <a:rPr lang="it-IT" sz="1700" dirty="0">
                <a:solidFill>
                  <a:srgbClr val="000000"/>
                </a:solidFill>
                <a:latin typeface="Consolas" panose="020B0609020204030204" pitchFamily="49" charset="0"/>
              </a:rPr>
              <a:t>(</a:t>
            </a:r>
            <a:r>
              <a:rPr lang="it-IT" sz="1700" dirty="0" err="1">
                <a:solidFill>
                  <a:srgbClr val="0000FF"/>
                </a:solidFill>
                <a:latin typeface="Consolas" panose="020B0609020204030204" pitchFamily="49" charset="0"/>
              </a:rPr>
              <a:t>this</a:t>
            </a:r>
            <a:r>
              <a:rPr lang="it-IT" sz="1700" dirty="0">
                <a:solidFill>
                  <a:srgbClr val="000000"/>
                </a:solidFill>
                <a:latin typeface="Consolas" panose="020B0609020204030204" pitchFamily="49" charset="0"/>
              </a:rPr>
              <a:t>);</a:t>
            </a:r>
          </a:p>
          <a:p>
            <a:pPr>
              <a:lnSpc>
                <a:spcPct val="110000"/>
              </a:lnSpc>
            </a:pPr>
            <a:r>
              <a:rPr lang="it-IT" sz="1700" dirty="0">
                <a:solidFill>
                  <a:srgbClr val="795E26"/>
                </a:solidFill>
                <a:latin typeface="Consolas" panose="020B0609020204030204" pitchFamily="49" charset="0"/>
              </a:rPr>
              <a:t>	</a:t>
            </a:r>
            <a:r>
              <a:rPr lang="it-IT" sz="1700" dirty="0" err="1">
                <a:solidFill>
                  <a:srgbClr val="795E26"/>
                </a:solidFill>
                <a:latin typeface="Consolas" panose="020B0609020204030204" pitchFamily="49" charset="0"/>
              </a:rPr>
              <a:t>setContentView</a:t>
            </a:r>
            <a:r>
              <a:rPr lang="it-IT" sz="1700" dirty="0">
                <a:solidFill>
                  <a:srgbClr val="000000"/>
                </a:solidFill>
                <a:latin typeface="Consolas" panose="020B0609020204030204" pitchFamily="49" charset="0"/>
              </a:rPr>
              <a:t>(</a:t>
            </a:r>
            <a:r>
              <a:rPr lang="it-IT" sz="1700" dirty="0" err="1">
                <a:solidFill>
                  <a:srgbClr val="001080"/>
                </a:solidFill>
                <a:latin typeface="Consolas" panose="020B0609020204030204" pitchFamily="49" charset="0"/>
              </a:rPr>
              <a:t>glView</a:t>
            </a:r>
            <a:r>
              <a:rPr lang="it-IT" sz="1700" dirty="0">
                <a:solidFill>
                  <a:srgbClr val="000000"/>
                </a:solidFill>
                <a:latin typeface="Consolas" panose="020B0609020204030204" pitchFamily="49" charset="0"/>
              </a:rPr>
              <a:t>);</a:t>
            </a:r>
          </a:p>
          <a:p>
            <a:pPr>
              <a:lnSpc>
                <a:spcPct val="110000"/>
              </a:lnSpc>
            </a:pPr>
            <a:r>
              <a:rPr lang="it-IT" sz="1700" dirty="0">
                <a:solidFill>
                  <a:srgbClr val="000000"/>
                </a:solidFill>
                <a:latin typeface="Consolas" panose="020B0609020204030204" pitchFamily="49" charset="0"/>
              </a:rPr>
              <a:t>        } </a:t>
            </a:r>
          </a:p>
          <a:p>
            <a:pPr>
              <a:lnSpc>
                <a:spcPct val="110000"/>
              </a:lnSpc>
            </a:pPr>
            <a:r>
              <a:rPr lang="it-IT" sz="1700" dirty="0">
                <a:solidFill>
                  <a:srgbClr val="000000"/>
                </a:solidFill>
                <a:latin typeface="Consolas" panose="020B0609020204030204" pitchFamily="49" charset="0"/>
              </a:rPr>
              <a:t>}</a:t>
            </a:r>
            <a:endParaRPr lang="it-IT" dirty="0">
              <a:solidFill>
                <a:srgbClr val="000000"/>
              </a:solidFill>
              <a:latin typeface="Consolas" panose="020B0609020204030204" pitchFamily="49" charset="0"/>
            </a:endParaRPr>
          </a:p>
          <a:p>
            <a:pPr>
              <a:lnSpc>
                <a:spcPct val="110000"/>
              </a:lnSpc>
            </a:pPr>
            <a:endParaRPr lang="it-IT" dirty="0">
              <a:solidFill>
                <a:srgbClr val="000000"/>
              </a:solidFill>
              <a:latin typeface="Consolas" panose="020B0609020204030204" pitchFamily="49" charset="0"/>
            </a:endParaRPr>
          </a:p>
          <a:p>
            <a:pPr lvl="0">
              <a:lnSpc>
                <a:spcPct val="110000"/>
              </a:lnSpc>
            </a:pPr>
            <a:endParaRPr lang="it-IT" dirty="0"/>
          </a:p>
          <a:p>
            <a:pPr lvl="0">
              <a:lnSpc>
                <a:spcPct val="110000"/>
              </a:lnSpc>
            </a:pPr>
            <a:endParaRPr lang="it-IT" dirty="0"/>
          </a:p>
          <a:p>
            <a:pPr>
              <a:lnSpc>
                <a:spcPct val="110000"/>
              </a:lnSpc>
            </a:pPr>
            <a:endParaRPr lang="zxx-none" dirty="0"/>
          </a:p>
          <a:p>
            <a:pPr>
              <a:lnSpc>
                <a:spcPct val="110000"/>
              </a:lnSpc>
            </a:pPr>
            <a:endParaRPr lang="zxx-none" dirty="0"/>
          </a:p>
          <a:p>
            <a:pPr>
              <a:lnSpc>
                <a:spcPct val="110000"/>
              </a:lnSpc>
            </a:pPr>
            <a:endParaRPr lang="zxx-none" dirty="0"/>
          </a:p>
          <a:p>
            <a:pPr>
              <a:lnSpc>
                <a:spcPct val="110000"/>
              </a:lnSpc>
            </a:pPr>
            <a:endParaRPr lang="it-IT" dirty="0"/>
          </a:p>
        </p:txBody>
      </p:sp>
      <p:sp>
        <p:nvSpPr>
          <p:cNvPr id="4" name="Titolo 6">
            <a:extLst>
              <a:ext uri="{FF2B5EF4-FFF2-40B4-BE49-F238E27FC236}">
                <a16:creationId xmlns:a16="http://schemas.microsoft.com/office/drawing/2014/main" id="{07297ED4-A92B-4D7D-84E6-4A946ADC5EBD}"/>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2FA97F4E-105E-436B-9281-4A6D27FFF8D2}"/>
              </a:ext>
            </a:extLst>
          </p:cNvPr>
          <p:cNvSpPr/>
          <p:nvPr/>
        </p:nvSpPr>
        <p:spPr>
          <a:xfrm>
            <a:off x="5273673" y="539974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CCD8F2D6-B786-469C-8EDC-A68C06D81451}"/>
              </a:ext>
            </a:extLst>
          </p:cNvPr>
          <p:cNvSpPr/>
          <p:nvPr/>
        </p:nvSpPr>
        <p:spPr>
          <a:xfrm>
            <a:off x="5273673" y="4319884"/>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649347C7-D683-42DF-9D18-4C2764E0D3A2}"/>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2D73E1D-27A3-4EEB-B3DE-B315DEF17DBC}"/>
              </a:ext>
            </a:extLst>
          </p:cNvPr>
          <p:cNvSpPr txBox="1">
            <a:spLocks noGrp="1"/>
          </p:cNvSpPr>
          <p:nvPr>
            <p:ph type="title"/>
          </p:nvPr>
        </p:nvSpPr>
        <p:spPr/>
        <p:txBody>
          <a:bodyPr/>
          <a:lstStyle/>
          <a:p>
            <a:pPr lvl="0"/>
            <a:r>
              <a:rPr lang="it-IT" dirty="0"/>
              <a:t>Creazione di un </a:t>
            </a:r>
            <a:r>
              <a:rPr lang="it-IT" dirty="0" err="1"/>
              <a:t>GLSurfaceView</a:t>
            </a:r>
            <a:r>
              <a:rPr lang="it-IT" dirty="0"/>
              <a:t> </a:t>
            </a:r>
          </a:p>
        </p:txBody>
      </p:sp>
      <p:sp>
        <p:nvSpPr>
          <p:cNvPr id="9" name="Segnaposto contenuto 8">
            <a:extLst>
              <a:ext uri="{FF2B5EF4-FFF2-40B4-BE49-F238E27FC236}">
                <a16:creationId xmlns:a16="http://schemas.microsoft.com/office/drawing/2014/main" id="{56C0ECC4-A090-4B8B-87F7-A79309EF5089}"/>
              </a:ext>
            </a:extLst>
          </p:cNvPr>
          <p:cNvSpPr>
            <a:spLocks noGrp="1"/>
          </p:cNvSpPr>
          <p:nvPr>
            <p:ph sz="half" idx="2"/>
          </p:nvPr>
        </p:nvSpPr>
        <p:spPr>
          <a:xfrm>
            <a:off x="5092506" y="1133605"/>
            <a:ext cx="6921304" cy="5223354"/>
          </a:xfrm>
        </p:spPr>
        <p:txBody>
          <a:bodyPr>
            <a:normAutofit fontScale="85000" lnSpcReduction="20000"/>
          </a:bodyPr>
          <a:lstStyle/>
          <a:p>
            <a:r>
              <a:rPr lang="zxx-none" dirty="0"/>
              <a:t>C'è bisogno di definire una classe che estenda la </a:t>
            </a:r>
            <a:r>
              <a:rPr lang="zxx-none" dirty="0">
                <a:solidFill>
                  <a:srgbClr val="00B0F0"/>
                </a:solidFill>
              </a:rPr>
              <a:t>GLSurfaceView </a:t>
            </a:r>
            <a:r>
              <a:rPr lang="zxx-none" dirty="0"/>
              <a:t>e che contenga a sua volta un riferimento ad una classe che estenda la </a:t>
            </a:r>
            <a:r>
              <a:rPr lang="zxx-none" dirty="0">
                <a:solidFill>
                  <a:srgbClr val="00B0F0"/>
                </a:solidFill>
              </a:rPr>
              <a:t>GLSurfaceView.Renderer</a:t>
            </a:r>
            <a:br>
              <a:rPr lang="en-US" dirty="0"/>
            </a:br>
            <a:endParaRPr lang="en-US" dirty="0"/>
          </a:p>
          <a:p>
            <a:r>
              <a:rPr lang="it-IT" sz="1700" dirty="0">
                <a:solidFill>
                  <a:srgbClr val="0000FF"/>
                </a:solidFill>
                <a:latin typeface="Consolas" panose="020B0609020204030204" pitchFamily="49" charset="0"/>
              </a:rPr>
              <a:t>import</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android</a:t>
            </a:r>
            <a:r>
              <a:rPr lang="it-IT" sz="1700" dirty="0" err="1">
                <a:solidFill>
                  <a:srgbClr val="000000"/>
                </a:solidFill>
                <a:latin typeface="Consolas" panose="020B0609020204030204" pitchFamily="49" charset="0"/>
              </a:rPr>
              <a:t>.</a:t>
            </a:r>
            <a:r>
              <a:rPr lang="it-IT" sz="1700" dirty="0" err="1">
                <a:solidFill>
                  <a:srgbClr val="267F99"/>
                </a:solidFill>
                <a:latin typeface="Consolas" panose="020B0609020204030204" pitchFamily="49" charset="0"/>
              </a:rPr>
              <a:t>opengl</a:t>
            </a:r>
            <a:r>
              <a:rPr lang="it-IT" sz="1700" dirty="0" err="1">
                <a:solidFill>
                  <a:srgbClr val="000000"/>
                </a:solidFill>
                <a:latin typeface="Consolas" panose="020B0609020204030204" pitchFamily="49" charset="0"/>
              </a:rPr>
              <a:t>.</a:t>
            </a:r>
            <a:r>
              <a:rPr lang="it-IT" sz="1700" dirty="0" err="1">
                <a:solidFill>
                  <a:srgbClr val="267F99"/>
                </a:solidFill>
                <a:latin typeface="Consolas" panose="020B0609020204030204" pitchFamily="49" charset="0"/>
              </a:rPr>
              <a:t>GLSurfaceView</a:t>
            </a:r>
            <a:r>
              <a:rPr lang="it-IT" sz="1700" dirty="0">
                <a:solidFill>
                  <a:srgbClr val="000000"/>
                </a:solidFill>
                <a:latin typeface="Consolas" panose="020B0609020204030204" pitchFamily="49" charset="0"/>
              </a:rPr>
              <a:t>;</a:t>
            </a:r>
          </a:p>
          <a:p>
            <a:r>
              <a:rPr lang="it-IT" sz="1700" dirty="0">
                <a:solidFill>
                  <a:srgbClr val="0000FF"/>
                </a:solidFill>
                <a:latin typeface="Consolas" panose="020B0609020204030204" pitchFamily="49" charset="0"/>
              </a:rPr>
              <a:t>import</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android</a:t>
            </a:r>
            <a:r>
              <a:rPr lang="it-IT" sz="1700" dirty="0" err="1">
                <a:solidFill>
                  <a:srgbClr val="000000"/>
                </a:solidFill>
                <a:latin typeface="Consolas" panose="020B0609020204030204" pitchFamily="49" charset="0"/>
              </a:rPr>
              <a:t>.</a:t>
            </a:r>
            <a:r>
              <a:rPr lang="it-IT" sz="1700" dirty="0" err="1">
                <a:solidFill>
                  <a:srgbClr val="267F99"/>
                </a:solidFill>
                <a:latin typeface="Consolas" panose="020B0609020204030204" pitchFamily="49" charset="0"/>
              </a:rPr>
              <a:t>content</a:t>
            </a:r>
            <a:r>
              <a:rPr lang="it-IT" sz="1700" dirty="0" err="1">
                <a:solidFill>
                  <a:srgbClr val="000000"/>
                </a:solidFill>
                <a:latin typeface="Consolas" panose="020B0609020204030204" pitchFamily="49" charset="0"/>
              </a:rPr>
              <a:t>.</a:t>
            </a:r>
            <a:r>
              <a:rPr lang="it-IT" sz="1700" dirty="0" err="1">
                <a:solidFill>
                  <a:srgbClr val="267F99"/>
                </a:solidFill>
                <a:latin typeface="Consolas" panose="020B0609020204030204" pitchFamily="49" charset="0"/>
              </a:rPr>
              <a:t>Context</a:t>
            </a:r>
            <a:r>
              <a:rPr lang="it-IT" sz="1700" dirty="0">
                <a:solidFill>
                  <a:srgbClr val="000000"/>
                </a:solidFill>
                <a:latin typeface="Consolas" panose="020B0609020204030204" pitchFamily="49" charset="0"/>
              </a:rPr>
              <a:t>;</a:t>
            </a:r>
            <a:br>
              <a:rPr lang="it-IT" sz="1700" dirty="0">
                <a:solidFill>
                  <a:srgbClr val="000000"/>
                </a:solidFill>
                <a:latin typeface="Consolas" panose="020B0609020204030204" pitchFamily="49" charset="0"/>
              </a:rPr>
            </a:br>
            <a:br>
              <a:rPr lang="it-IT" sz="1700" dirty="0">
                <a:solidFill>
                  <a:srgbClr val="000000"/>
                </a:solidFill>
                <a:latin typeface="Consolas" panose="020B0609020204030204" pitchFamily="49" charset="0"/>
              </a:rPr>
            </a:br>
            <a:br>
              <a:rPr lang="it-IT" sz="1700" dirty="0">
                <a:solidFill>
                  <a:srgbClr val="000000"/>
                </a:solidFill>
                <a:latin typeface="Consolas" panose="020B0609020204030204" pitchFamily="49" charset="0"/>
              </a:rPr>
            </a:br>
            <a:r>
              <a:rPr lang="it-IT" sz="1700" dirty="0">
                <a:solidFill>
                  <a:srgbClr val="0000FF"/>
                </a:solidFill>
                <a:latin typeface="Consolas" panose="020B0609020204030204" pitchFamily="49" charset="0"/>
              </a:rPr>
              <a:t>class</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MyGLSurfaceView</a:t>
            </a:r>
            <a:r>
              <a:rPr lang="it-IT" sz="1700" dirty="0">
                <a:solidFill>
                  <a:srgbClr val="000000"/>
                </a:solidFill>
                <a:latin typeface="Consolas" panose="020B0609020204030204" pitchFamily="49" charset="0"/>
              </a:rPr>
              <a:t> </a:t>
            </a:r>
            <a:r>
              <a:rPr lang="it-IT" sz="1700" dirty="0" err="1">
                <a:solidFill>
                  <a:srgbClr val="0000FF"/>
                </a:solidFill>
                <a:latin typeface="Consolas" panose="020B0609020204030204" pitchFamily="49" charset="0"/>
              </a:rPr>
              <a:t>extends</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GLSurfaceView</a:t>
            </a:r>
            <a:r>
              <a:rPr lang="it-IT" sz="1700" dirty="0">
                <a:solidFill>
                  <a:srgbClr val="000000"/>
                </a:solidFill>
                <a:latin typeface="Consolas" panose="020B0609020204030204" pitchFamily="49" charset="0"/>
              </a:rPr>
              <a:t> {</a:t>
            </a:r>
          </a:p>
          <a:p>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a:solidFill>
                  <a:srgbClr val="0000FF"/>
                </a:solidFill>
                <a:latin typeface="Consolas" panose="020B0609020204030204" pitchFamily="49" charset="0"/>
              </a:rPr>
              <a:t>private</a:t>
            </a:r>
            <a:r>
              <a:rPr lang="it-IT" sz="1700" dirty="0">
                <a:solidFill>
                  <a:srgbClr val="000000"/>
                </a:solidFill>
                <a:latin typeface="Consolas" panose="020B0609020204030204" pitchFamily="49" charset="0"/>
              </a:rPr>
              <a:t> </a:t>
            </a:r>
            <a:r>
              <a:rPr lang="it-IT" sz="1700" dirty="0" err="1">
                <a:solidFill>
                  <a:srgbClr val="0000FF"/>
                </a:solidFill>
                <a:latin typeface="Consolas" panose="020B0609020204030204" pitchFamily="49" charset="0"/>
              </a:rPr>
              <a:t>final</a:t>
            </a:r>
            <a:r>
              <a:rPr lang="it-IT" sz="1700" dirty="0">
                <a:solidFill>
                  <a:srgbClr val="000000"/>
                </a:solidFill>
                <a:latin typeface="Consolas" panose="020B0609020204030204" pitchFamily="49" charset="0"/>
              </a:rPr>
              <a:t> </a:t>
            </a:r>
            <a:r>
              <a:rPr lang="it-IT" sz="1700" dirty="0" err="1">
                <a:solidFill>
                  <a:srgbClr val="267F99"/>
                </a:solidFill>
                <a:latin typeface="Consolas" panose="020B0609020204030204" pitchFamily="49" charset="0"/>
              </a:rPr>
              <a:t>MyGLRendererTriangle</a:t>
            </a:r>
            <a:r>
              <a:rPr lang="it-IT" sz="1700" dirty="0">
                <a:solidFill>
                  <a:srgbClr val="000000"/>
                </a:solidFill>
                <a:latin typeface="Consolas" panose="020B0609020204030204" pitchFamily="49" charset="0"/>
              </a:rPr>
              <a:t> </a:t>
            </a:r>
            <a:r>
              <a:rPr lang="it-IT" sz="1700" dirty="0" err="1">
                <a:solidFill>
                  <a:srgbClr val="328267"/>
                </a:solidFill>
                <a:latin typeface="Consolas" panose="020B0609020204030204" pitchFamily="49" charset="0"/>
              </a:rPr>
              <a:t>renderer</a:t>
            </a:r>
            <a:r>
              <a:rPr lang="it-IT" sz="1700" dirty="0">
                <a:solidFill>
                  <a:srgbClr val="000000"/>
                </a:solidFill>
                <a:latin typeface="Consolas" panose="020B0609020204030204" pitchFamily="49" charset="0"/>
              </a:rPr>
              <a:t>;</a:t>
            </a:r>
          </a:p>
          <a:p>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a:solidFill>
                  <a:srgbClr val="0000FF"/>
                </a:solidFill>
                <a:latin typeface="Consolas" panose="020B0609020204030204" pitchFamily="49" charset="0"/>
              </a:rPr>
              <a:t>public</a:t>
            </a:r>
            <a:r>
              <a:rPr lang="it-IT" sz="1700" dirty="0">
                <a:solidFill>
                  <a:srgbClr val="000000"/>
                </a:solidFill>
                <a:latin typeface="Consolas" panose="020B0609020204030204" pitchFamily="49" charset="0"/>
              </a:rPr>
              <a:t> </a:t>
            </a:r>
            <a:r>
              <a:rPr lang="it-IT" sz="1700" dirty="0" err="1">
                <a:solidFill>
                  <a:srgbClr val="795E26"/>
                </a:solidFill>
                <a:latin typeface="Consolas" panose="020B0609020204030204" pitchFamily="49" charset="0"/>
              </a:rPr>
              <a:t>MyGLSurfaceViewTriangle</a:t>
            </a:r>
            <a:r>
              <a:rPr lang="it-IT" sz="1700" dirty="0">
                <a:solidFill>
                  <a:srgbClr val="000000"/>
                </a:solidFill>
                <a:latin typeface="Consolas" panose="020B0609020204030204" pitchFamily="49" charset="0"/>
              </a:rPr>
              <a:t>(</a:t>
            </a:r>
            <a:r>
              <a:rPr lang="it-IT" sz="1700" dirty="0" err="1">
                <a:solidFill>
                  <a:srgbClr val="267F99"/>
                </a:solidFill>
                <a:latin typeface="Consolas" panose="020B0609020204030204" pitchFamily="49" charset="0"/>
              </a:rPr>
              <a:t>Context</a:t>
            </a:r>
            <a:r>
              <a:rPr lang="it-IT" sz="1700" dirty="0">
                <a:solidFill>
                  <a:srgbClr val="000000"/>
                </a:solidFill>
                <a:latin typeface="Consolas" panose="020B0609020204030204" pitchFamily="49" charset="0"/>
              </a:rPr>
              <a:t> </a:t>
            </a:r>
            <a:r>
              <a:rPr lang="it-IT" sz="1700" dirty="0" err="1">
                <a:solidFill>
                  <a:srgbClr val="001080"/>
                </a:solidFill>
                <a:latin typeface="Consolas" panose="020B0609020204030204" pitchFamily="49" charset="0"/>
              </a:rPr>
              <a:t>context</a:t>
            </a:r>
            <a:r>
              <a:rPr lang="it-IT" sz="1700" dirty="0">
                <a:solidFill>
                  <a:srgbClr val="000000"/>
                </a:solidFill>
                <a:latin typeface="Consolas" panose="020B0609020204030204" pitchFamily="49" charset="0"/>
              </a:rPr>
              <a:t>){</a:t>
            </a:r>
          </a:p>
          <a:p>
            <a:r>
              <a:rPr lang="it-IT" sz="1700" dirty="0">
                <a:solidFill>
                  <a:srgbClr val="000000"/>
                </a:solidFill>
                <a:latin typeface="Consolas" panose="020B0609020204030204" pitchFamily="49" charset="0"/>
              </a:rPr>
              <a:t>        </a:t>
            </a:r>
            <a:r>
              <a:rPr lang="it-IT" sz="1700" dirty="0">
                <a:solidFill>
                  <a:srgbClr val="0000FF"/>
                </a:solidFill>
                <a:latin typeface="Consolas" panose="020B0609020204030204" pitchFamily="49" charset="0"/>
              </a:rPr>
              <a:t>super</a:t>
            </a:r>
            <a:r>
              <a:rPr lang="it-IT" sz="1700" dirty="0">
                <a:solidFill>
                  <a:srgbClr val="000000"/>
                </a:solidFill>
                <a:latin typeface="Consolas" panose="020B0609020204030204" pitchFamily="49" charset="0"/>
              </a:rPr>
              <a:t>(</a:t>
            </a:r>
            <a:r>
              <a:rPr lang="it-IT" sz="1700" dirty="0" err="1">
                <a:solidFill>
                  <a:srgbClr val="001080"/>
                </a:solidFill>
                <a:latin typeface="Consolas" panose="020B0609020204030204" pitchFamily="49" charset="0"/>
              </a:rPr>
              <a:t>context</a:t>
            </a:r>
            <a:r>
              <a:rPr lang="it-IT" sz="1700" dirty="0">
                <a:solidFill>
                  <a:srgbClr val="000000"/>
                </a:solidFill>
                <a:latin typeface="Consolas" panose="020B0609020204030204" pitchFamily="49" charset="0"/>
              </a:rPr>
              <a:t>);</a:t>
            </a:r>
          </a:p>
          <a:p>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a:solidFill>
                  <a:srgbClr val="008000"/>
                </a:solidFill>
                <a:latin typeface="Consolas" panose="020B0609020204030204" pitchFamily="49" charset="0"/>
              </a:rPr>
              <a:t>// Crea un contesto OpenGL ES 2.0</a:t>
            </a:r>
            <a:endParaRPr lang="it-IT" sz="1700" dirty="0">
              <a:solidFill>
                <a:srgbClr val="000000"/>
              </a:solidFill>
              <a:latin typeface="Consolas" panose="020B0609020204030204" pitchFamily="49" charset="0"/>
            </a:endParaRPr>
          </a:p>
          <a:p>
            <a:r>
              <a:rPr lang="it-IT" sz="1700" dirty="0">
                <a:solidFill>
                  <a:srgbClr val="000000"/>
                </a:solidFill>
                <a:latin typeface="Consolas" panose="020B0609020204030204" pitchFamily="49" charset="0"/>
              </a:rPr>
              <a:t>        </a:t>
            </a:r>
            <a:r>
              <a:rPr lang="it-IT" sz="1700" dirty="0" err="1">
                <a:solidFill>
                  <a:srgbClr val="795E26"/>
                </a:solidFill>
                <a:latin typeface="Consolas" panose="020B0609020204030204" pitchFamily="49" charset="0"/>
              </a:rPr>
              <a:t>setEGLContextClientVersion</a:t>
            </a:r>
            <a:r>
              <a:rPr lang="it-IT" sz="1700" dirty="0">
                <a:solidFill>
                  <a:srgbClr val="000000"/>
                </a:solidFill>
                <a:latin typeface="Consolas" panose="020B0609020204030204" pitchFamily="49" charset="0"/>
              </a:rPr>
              <a:t>(</a:t>
            </a:r>
            <a:r>
              <a:rPr lang="it-IT" sz="1700" dirty="0">
                <a:solidFill>
                  <a:srgbClr val="098658"/>
                </a:solidFill>
                <a:latin typeface="Consolas" panose="020B0609020204030204" pitchFamily="49" charset="0"/>
              </a:rPr>
              <a:t>2</a:t>
            </a:r>
            <a:r>
              <a:rPr lang="it-IT" sz="1700" dirty="0">
                <a:solidFill>
                  <a:srgbClr val="000000"/>
                </a:solidFill>
                <a:latin typeface="Consolas" panose="020B0609020204030204" pitchFamily="49" charset="0"/>
              </a:rPr>
              <a:t>);</a:t>
            </a:r>
          </a:p>
          <a:p>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err="1">
                <a:solidFill>
                  <a:srgbClr val="328267"/>
                </a:solidFill>
                <a:latin typeface="Consolas" panose="020B0609020204030204" pitchFamily="49" charset="0"/>
              </a:rPr>
              <a:t>renderer</a:t>
            </a:r>
            <a:r>
              <a:rPr lang="it-IT" sz="1700" dirty="0">
                <a:solidFill>
                  <a:srgbClr val="000000"/>
                </a:solidFill>
                <a:latin typeface="Consolas" panose="020B0609020204030204" pitchFamily="49" charset="0"/>
              </a:rPr>
              <a:t> = </a:t>
            </a:r>
            <a:r>
              <a:rPr lang="it-IT" sz="1700" dirty="0">
                <a:solidFill>
                  <a:srgbClr val="AF00DB"/>
                </a:solidFill>
                <a:latin typeface="Consolas" panose="020B0609020204030204" pitchFamily="49" charset="0"/>
              </a:rPr>
              <a:t>new</a:t>
            </a:r>
            <a:r>
              <a:rPr lang="it-IT" sz="1700" dirty="0">
                <a:solidFill>
                  <a:srgbClr val="000000"/>
                </a:solidFill>
                <a:latin typeface="Consolas" panose="020B0609020204030204" pitchFamily="49" charset="0"/>
              </a:rPr>
              <a:t> </a:t>
            </a:r>
            <a:r>
              <a:rPr lang="it-IT" sz="1700" dirty="0" err="1">
                <a:solidFill>
                  <a:srgbClr val="795E26"/>
                </a:solidFill>
                <a:latin typeface="Consolas" panose="020B0609020204030204" pitchFamily="49" charset="0"/>
              </a:rPr>
              <a:t>MyGLRendererTriangle</a:t>
            </a:r>
            <a:r>
              <a:rPr lang="it-IT" sz="1700" dirty="0">
                <a:solidFill>
                  <a:srgbClr val="000000"/>
                </a:solidFill>
                <a:latin typeface="Consolas" panose="020B0609020204030204" pitchFamily="49" charset="0"/>
              </a:rPr>
              <a:t>();</a:t>
            </a:r>
          </a:p>
          <a:p>
            <a:br>
              <a:rPr lang="it-IT" sz="1700" dirty="0">
                <a:solidFill>
                  <a:srgbClr val="000000"/>
                </a:solidFill>
                <a:latin typeface="Consolas" panose="020B0609020204030204" pitchFamily="49" charset="0"/>
              </a:rPr>
            </a:br>
            <a:r>
              <a:rPr lang="it-IT" sz="1700" dirty="0">
                <a:solidFill>
                  <a:srgbClr val="000000"/>
                </a:solidFill>
                <a:latin typeface="Consolas" panose="020B0609020204030204" pitchFamily="49" charset="0"/>
              </a:rPr>
              <a:t>        </a:t>
            </a:r>
            <a:r>
              <a:rPr lang="it-IT" sz="1700" dirty="0">
                <a:solidFill>
                  <a:srgbClr val="008000"/>
                </a:solidFill>
                <a:latin typeface="Consolas" panose="020B0609020204030204" pitchFamily="49" charset="0"/>
              </a:rPr>
              <a:t>// Imposta il </a:t>
            </a:r>
            <a:r>
              <a:rPr lang="it-IT" sz="1700" dirty="0" err="1">
                <a:solidFill>
                  <a:srgbClr val="008000"/>
                </a:solidFill>
                <a:latin typeface="Consolas" panose="020B0609020204030204" pitchFamily="49" charset="0"/>
              </a:rPr>
              <a:t>Renderer</a:t>
            </a:r>
            <a:r>
              <a:rPr lang="it-IT" sz="1700" dirty="0">
                <a:solidFill>
                  <a:srgbClr val="008000"/>
                </a:solidFill>
                <a:latin typeface="Consolas" panose="020B0609020204030204" pitchFamily="49" charset="0"/>
              </a:rPr>
              <a:t> per disegnare sulla </a:t>
            </a:r>
            <a:r>
              <a:rPr lang="it-IT" sz="1700" dirty="0" err="1">
                <a:solidFill>
                  <a:srgbClr val="008000"/>
                </a:solidFill>
                <a:latin typeface="Consolas" panose="020B0609020204030204" pitchFamily="49" charset="0"/>
              </a:rPr>
              <a:t>GLSurfaceView</a:t>
            </a:r>
            <a:endParaRPr lang="it-IT" sz="1700" dirty="0">
              <a:solidFill>
                <a:srgbClr val="000000"/>
              </a:solidFill>
              <a:latin typeface="Consolas" panose="020B0609020204030204" pitchFamily="49" charset="0"/>
            </a:endParaRPr>
          </a:p>
          <a:p>
            <a:r>
              <a:rPr lang="it-IT" sz="1700" dirty="0">
                <a:solidFill>
                  <a:srgbClr val="000000"/>
                </a:solidFill>
                <a:latin typeface="Consolas" panose="020B0609020204030204" pitchFamily="49" charset="0"/>
              </a:rPr>
              <a:t>        </a:t>
            </a:r>
            <a:r>
              <a:rPr lang="it-IT" sz="1700" dirty="0" err="1">
                <a:solidFill>
                  <a:srgbClr val="795E26"/>
                </a:solidFill>
                <a:latin typeface="Consolas" panose="020B0609020204030204" pitchFamily="49" charset="0"/>
              </a:rPr>
              <a:t>setRenderer</a:t>
            </a:r>
            <a:r>
              <a:rPr lang="it-IT" sz="1700" dirty="0">
                <a:solidFill>
                  <a:srgbClr val="000000"/>
                </a:solidFill>
                <a:latin typeface="Consolas" panose="020B0609020204030204" pitchFamily="49" charset="0"/>
              </a:rPr>
              <a:t>(</a:t>
            </a:r>
            <a:r>
              <a:rPr lang="it-IT" sz="1700" dirty="0" err="1">
                <a:solidFill>
                  <a:srgbClr val="328267"/>
                </a:solidFill>
                <a:latin typeface="Consolas" panose="020B0609020204030204" pitchFamily="49" charset="0"/>
              </a:rPr>
              <a:t>renderer</a:t>
            </a:r>
            <a:r>
              <a:rPr lang="it-IT" sz="1700" dirty="0">
                <a:solidFill>
                  <a:srgbClr val="000000"/>
                </a:solidFill>
                <a:latin typeface="Consolas" panose="020B0609020204030204" pitchFamily="49" charset="0"/>
              </a:rPr>
              <a:t>);</a:t>
            </a:r>
          </a:p>
          <a:p>
            <a:r>
              <a:rPr lang="it-IT" sz="1700" dirty="0">
                <a:solidFill>
                  <a:srgbClr val="000000"/>
                </a:solidFill>
                <a:latin typeface="Consolas" panose="020B0609020204030204" pitchFamily="49" charset="0"/>
              </a:rPr>
              <a:t>}</a:t>
            </a:r>
            <a:endParaRPr lang="zxx-none" sz="1700" dirty="0"/>
          </a:p>
        </p:txBody>
      </p:sp>
      <p:sp>
        <p:nvSpPr>
          <p:cNvPr id="4" name="Titolo 6">
            <a:extLst>
              <a:ext uri="{FF2B5EF4-FFF2-40B4-BE49-F238E27FC236}">
                <a16:creationId xmlns:a16="http://schemas.microsoft.com/office/drawing/2014/main" id="{4B2EF898-2E18-4829-B06D-784A64D96F3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E602B08A-5EE7-41FC-99AD-E2C4E14D5F4D}"/>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B00E63E9-BAA0-414F-9E00-3D891D7A54F4}"/>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1F7CA519-34B7-488C-A15E-D0704D0A0C3B}"/>
              </a:ext>
            </a:extLst>
          </p:cNvPr>
          <p:cNvSpPr/>
          <p:nvPr/>
        </p:nvSpPr>
        <p:spPr>
          <a:xfrm>
            <a:off x="5347463" y="2382976"/>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65048B8F-2B0F-434A-81C8-4ED4B47586A1}"/>
              </a:ext>
            </a:extLst>
          </p:cNvPr>
          <p:cNvSpPr txBox="1">
            <a:spLocks noGrp="1"/>
          </p:cNvSpPr>
          <p:nvPr>
            <p:ph type="title"/>
          </p:nvPr>
        </p:nvSpPr>
        <p:spPr/>
        <p:txBody>
          <a:bodyPr/>
          <a:lstStyle/>
          <a:p>
            <a:pPr lvl="0"/>
            <a:r>
              <a:rPr lang="it-IT" dirty="0"/>
              <a:t>La classe di </a:t>
            </a:r>
            <a:r>
              <a:rPr lang="it-IT" dirty="0" err="1"/>
              <a:t>renderer</a:t>
            </a:r>
            <a:endParaRPr lang="it-IT" dirty="0"/>
          </a:p>
        </p:txBody>
      </p:sp>
      <p:sp>
        <p:nvSpPr>
          <p:cNvPr id="10" name="Segnaposto contenuto 9">
            <a:extLst>
              <a:ext uri="{FF2B5EF4-FFF2-40B4-BE49-F238E27FC236}">
                <a16:creationId xmlns:a16="http://schemas.microsoft.com/office/drawing/2014/main" id="{CBB345A6-2C32-44BC-82B4-924ECA019F55}"/>
              </a:ext>
            </a:extLst>
          </p:cNvPr>
          <p:cNvSpPr>
            <a:spLocks noGrp="1"/>
          </p:cNvSpPr>
          <p:nvPr>
            <p:ph sz="half" idx="2"/>
          </p:nvPr>
        </p:nvSpPr>
        <p:spPr/>
        <p:txBody>
          <a:bodyPr/>
          <a:lstStyle/>
          <a:p>
            <a:r>
              <a:rPr lang="zxx-none" dirty="0"/>
              <a:t>Definiamo anche una classe per l'implementazione dell'interfaccia </a:t>
            </a:r>
            <a:r>
              <a:rPr lang="zxx-none" dirty="0">
                <a:solidFill>
                  <a:srgbClr val="00B0F0"/>
                </a:solidFill>
              </a:rPr>
              <a:t>GLSurfaceView.Renderer </a:t>
            </a:r>
            <a:r>
              <a:rPr lang="zxx-none" dirty="0"/>
              <a:t>che dovrà e</a:t>
            </a:r>
            <a:r>
              <a:rPr lang="it-IT" dirty="0"/>
              <a:t>s</a:t>
            </a:r>
            <a:r>
              <a:rPr lang="zxx-none" dirty="0"/>
              <a:t>tendere 3 metodi</a:t>
            </a:r>
            <a:r>
              <a:rPr lang="it-IT" dirty="0"/>
              <a:t>.</a:t>
            </a:r>
            <a:endParaRPr lang="zxx-none" dirty="0"/>
          </a:p>
          <a:p>
            <a:endParaRPr lang="zxx-none" dirty="0"/>
          </a:p>
          <a:p>
            <a:r>
              <a:rPr lang="zxx-none" dirty="0">
                <a:solidFill>
                  <a:srgbClr val="A60540"/>
                </a:solidFill>
              </a:rPr>
              <a:t>onSurfaceCreated() </a:t>
            </a:r>
            <a:r>
              <a:rPr lang="zxx-none" dirty="0"/>
              <a:t>: chiamata una volta per settare la view dell'ambiente di OpenGL.</a:t>
            </a:r>
          </a:p>
          <a:p>
            <a:endParaRPr lang="zxx-none" dirty="0"/>
          </a:p>
          <a:p>
            <a:r>
              <a:rPr lang="zxx-none" dirty="0">
                <a:solidFill>
                  <a:srgbClr val="A60540"/>
                </a:solidFill>
              </a:rPr>
              <a:t>onDrawFrame() </a:t>
            </a:r>
            <a:r>
              <a:rPr lang="zxx-none" dirty="0"/>
              <a:t>: chiamata ogni volta che serve rid</a:t>
            </a:r>
            <a:r>
              <a:rPr lang="it-IT" dirty="0" err="1"/>
              <a:t>isegnare</a:t>
            </a:r>
            <a:r>
              <a:rPr lang="zxx-none" dirty="0"/>
              <a:t> la view</a:t>
            </a:r>
            <a:r>
              <a:rPr lang="it-IT" dirty="0"/>
              <a:t>.</a:t>
            </a:r>
            <a:endParaRPr lang="zxx-none" dirty="0"/>
          </a:p>
          <a:p>
            <a:endParaRPr lang="zxx-none" dirty="0"/>
          </a:p>
          <a:p>
            <a:r>
              <a:rPr lang="zxx-none" dirty="0">
                <a:solidFill>
                  <a:srgbClr val="A60540"/>
                </a:solidFill>
              </a:rPr>
              <a:t>onSurfaceChanged() </a:t>
            </a:r>
            <a:r>
              <a:rPr lang="zxx-none" dirty="0"/>
              <a:t>: chiamata se cambia la geometria della view, per esempio se cambia l'orientazione delle schermo del dispositivo.</a:t>
            </a:r>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46A1273D-ED42-4636-9D63-7E0ABFFDFDB0}"/>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01E346E1-24C2-4C04-ACE0-6DE94DA585DD}"/>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88542B93-3536-4EA8-9C45-91EB9B7ACA0C}"/>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9F39887B-9832-4D11-9526-FBBDF42BD5A2}"/>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5550"/>
            <a:ext cx="5257114" cy="259013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37912033-4673-4FAC-8FBF-B0F289407B87}"/>
              </a:ext>
            </a:extLst>
          </p:cNvPr>
          <p:cNvSpPr txBox="1">
            <a:spLocks noGrp="1"/>
          </p:cNvSpPr>
          <p:nvPr>
            <p:ph type="title"/>
          </p:nvPr>
        </p:nvSpPr>
        <p:spPr/>
        <p:txBody>
          <a:bodyPr/>
          <a:lstStyle/>
          <a:p>
            <a:pPr lvl="0"/>
            <a:r>
              <a:rPr lang="it-IT" dirty="0"/>
              <a:t>La classe di </a:t>
            </a:r>
            <a:r>
              <a:rPr lang="it-IT" dirty="0" err="1"/>
              <a:t>renderer</a:t>
            </a:r>
            <a:endParaRPr lang="it-IT" dirty="0"/>
          </a:p>
        </p:txBody>
      </p:sp>
      <p:sp>
        <p:nvSpPr>
          <p:cNvPr id="10" name="Segnaposto contenuto 9">
            <a:extLst>
              <a:ext uri="{FF2B5EF4-FFF2-40B4-BE49-F238E27FC236}">
                <a16:creationId xmlns:a16="http://schemas.microsoft.com/office/drawing/2014/main" id="{20C39F44-21B7-4C4E-B474-453154EC8888}"/>
              </a:ext>
            </a:extLst>
          </p:cNvPr>
          <p:cNvSpPr>
            <a:spLocks noGrp="1"/>
          </p:cNvSpPr>
          <p:nvPr>
            <p:ph sz="half" idx="2"/>
          </p:nvPr>
        </p:nvSpPr>
        <p:spPr>
          <a:xfrm>
            <a:off x="5276850" y="1133605"/>
            <a:ext cx="6535193" cy="5407872"/>
          </a:xfrm>
        </p:spPr>
        <p:txBody>
          <a:bodyPr>
            <a:normAutofit fontScale="70000" lnSpcReduction="20000"/>
          </a:bodyPr>
          <a:lstStyle/>
          <a:p>
            <a:r>
              <a:rPr lang="it-IT" dirty="0">
                <a:solidFill>
                  <a:srgbClr val="0000FF"/>
                </a:solidFill>
                <a:latin typeface="Consolas" panose="020B0609020204030204" pitchFamily="49" charset="0"/>
              </a:rPr>
              <a:t>import</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android</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opengl</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GLES20</a:t>
            </a:r>
            <a:r>
              <a:rPr lang="it-IT" dirty="0">
                <a:solidFill>
                  <a:srgbClr val="000000"/>
                </a:solidFill>
                <a:latin typeface="Consolas" panose="020B0609020204030204" pitchFamily="49" charset="0"/>
              </a:rPr>
              <a:t>;</a:t>
            </a:r>
          </a:p>
          <a:p>
            <a:r>
              <a:rPr lang="it-IT" dirty="0">
                <a:solidFill>
                  <a:srgbClr val="0000FF"/>
                </a:solidFill>
                <a:latin typeface="Consolas" panose="020B0609020204030204" pitchFamily="49" charset="0"/>
              </a:rPr>
              <a:t>import</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android</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opengl</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GLSurfaceView</a:t>
            </a:r>
            <a:r>
              <a:rPr lang="it-IT" dirty="0">
                <a:solidFill>
                  <a:srgbClr val="000000"/>
                </a:solidFill>
                <a:latin typeface="Consolas" panose="020B0609020204030204" pitchFamily="49" charset="0"/>
              </a:rPr>
              <a:t>;</a:t>
            </a:r>
          </a:p>
          <a:p>
            <a:r>
              <a:rPr lang="it-IT" dirty="0">
                <a:solidFill>
                  <a:srgbClr val="0000FF"/>
                </a:solidFill>
                <a:latin typeface="Consolas" panose="020B0609020204030204" pitchFamily="49" charset="0"/>
              </a:rPr>
              <a:t>import</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javax.</a:t>
            </a:r>
            <a:r>
              <a:rPr lang="it-IT" dirty="0" err="1">
                <a:solidFill>
                  <a:srgbClr val="267F99"/>
                </a:solidFill>
                <a:latin typeface="Consolas" panose="020B0609020204030204" pitchFamily="49" charset="0"/>
              </a:rPr>
              <a:t>microedition</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khronos</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egl</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EGLConfig</a:t>
            </a:r>
            <a:r>
              <a:rPr lang="it-IT" dirty="0">
                <a:solidFill>
                  <a:srgbClr val="000000"/>
                </a:solidFill>
                <a:latin typeface="Consolas" panose="020B0609020204030204" pitchFamily="49" charset="0"/>
              </a:rPr>
              <a:t>;</a:t>
            </a:r>
          </a:p>
          <a:p>
            <a:r>
              <a:rPr lang="it-IT" dirty="0">
                <a:solidFill>
                  <a:srgbClr val="0000FF"/>
                </a:solidFill>
                <a:latin typeface="Consolas" panose="020B0609020204030204" pitchFamily="49" charset="0"/>
              </a:rPr>
              <a:t>import</a:t>
            </a:r>
            <a:r>
              <a:rPr lang="it-IT" dirty="0">
                <a:solidFill>
                  <a:srgbClr val="000000"/>
                </a:solidFill>
                <a:latin typeface="Consolas" panose="020B0609020204030204" pitchFamily="49" charset="0"/>
              </a:rPr>
              <a:t> javax.</a:t>
            </a:r>
            <a:r>
              <a:rPr lang="it-IT" dirty="0">
                <a:solidFill>
                  <a:srgbClr val="267F99"/>
                </a:solidFill>
                <a:latin typeface="Consolas" panose="020B0609020204030204" pitchFamily="49" charset="0"/>
              </a:rPr>
              <a:t>microedition</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khronos</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opengles</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a:t>
            </a:r>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class</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MyGLRenderer</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implements</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GLSurfaceView.Renderer</a:t>
            </a:r>
            <a:r>
              <a:rPr lang="it-IT" dirty="0">
                <a:solidFill>
                  <a:srgbClr val="000000"/>
                </a:solidFill>
                <a:latin typeface="Consolas" panose="020B0609020204030204" pitchFamily="49" charset="0"/>
              </a:rPr>
              <a:t> {</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onSurfaceCreated</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unused</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EGLConfig</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config</a:t>
            </a:r>
            <a:r>
              <a:rPr lang="it-IT" dirty="0">
                <a:solidFill>
                  <a:srgbClr val="000000"/>
                </a:solidFill>
                <a:latin typeface="Consolas" panose="020B0609020204030204" pitchFamily="49" charset="0"/>
              </a:rPr>
              <a:t>) {</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Imposta il colore della cornice dello sfondo</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glClearColor</a:t>
            </a:r>
            <a:r>
              <a:rPr lang="it-IT" dirty="0">
                <a:solidFill>
                  <a:srgbClr val="000000"/>
                </a:solidFill>
                <a:latin typeface="Consolas" panose="020B0609020204030204" pitchFamily="49" charset="0"/>
              </a:rPr>
              <a:t>(</a:t>
            </a:r>
            <a:r>
              <a:rPr lang="it-IT" dirty="0">
                <a:solidFill>
                  <a:srgbClr val="098658"/>
                </a:solidFill>
                <a:latin typeface="Consolas" panose="020B0609020204030204" pitchFamily="49" charset="0"/>
              </a:rPr>
              <a:t>0.0f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1.0f</a:t>
            </a:r>
            <a:r>
              <a:rPr lang="it-IT" dirty="0">
                <a:solidFill>
                  <a:srgbClr val="000000"/>
                </a:solidFill>
                <a:latin typeface="Consolas" panose="020B0609020204030204" pitchFamily="49" charset="0"/>
              </a:rPr>
              <a:t>);</a:t>
            </a:r>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Override</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onDrawFrame</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gl</a:t>
            </a:r>
            <a:r>
              <a:rPr lang="it-IT" dirty="0">
                <a:solidFill>
                  <a:srgbClr val="000000"/>
                </a:solidFill>
                <a:latin typeface="Consolas" panose="020B0609020204030204" pitchFamily="49" charset="0"/>
              </a:rPr>
              <a:t>) {</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Ridisegna il colore di sfondo</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glClear</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GL_COLOR_BUFFER_BIT</a:t>
            </a:r>
            <a:r>
              <a:rPr lang="it-IT" dirty="0">
                <a:solidFill>
                  <a:srgbClr val="000000"/>
                </a:solidFill>
                <a:latin typeface="Consolas" panose="020B0609020204030204" pitchFamily="49" charset="0"/>
              </a:rPr>
              <a:t>);</a:t>
            </a:r>
            <a:br>
              <a:rPr lang="en-US" dirty="0"/>
            </a:br>
            <a:br>
              <a:rPr lang="en-US" dirty="0"/>
            </a:br>
            <a:r>
              <a:rPr lang="en-US" dirty="0"/>
              <a:t>      </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Override</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onSurfaceChanged</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unused</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width</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height</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glViewport</a:t>
            </a:r>
            <a:r>
              <a:rPr lang="it-IT" dirty="0">
                <a:solidFill>
                  <a:srgbClr val="000000"/>
                </a:solidFill>
                <a:latin typeface="Consolas" panose="020B0609020204030204" pitchFamily="49" charset="0"/>
              </a:rPr>
              <a:t>(</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width</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height</a:t>
            </a:r>
            <a:r>
              <a:rPr lang="it-IT" dirty="0">
                <a:solidFill>
                  <a:srgbClr val="000000"/>
                </a:solidFill>
                <a:latin typeface="Consolas" panose="020B0609020204030204" pitchFamily="49" charset="0"/>
              </a:rPr>
              <a:t>);</a:t>
            </a:r>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a:t>
            </a:r>
          </a:p>
        </p:txBody>
      </p:sp>
      <p:sp>
        <p:nvSpPr>
          <p:cNvPr id="3" name="Rettangolo 10">
            <a:extLst>
              <a:ext uri="{FF2B5EF4-FFF2-40B4-BE49-F238E27FC236}">
                <a16:creationId xmlns:a16="http://schemas.microsoft.com/office/drawing/2014/main" id="{1977F000-C45A-4D2C-B60C-47C990A9004D}"/>
              </a:ext>
            </a:extLst>
          </p:cNvPr>
          <p:cNvSpPr/>
          <p:nvPr/>
        </p:nvSpPr>
        <p:spPr>
          <a:xfrm>
            <a:off x="5362222" y="2575551"/>
            <a:ext cx="6095086" cy="20580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br>
              <a:rPr lang="zxx-none" sz="1050">
                <a:solidFill>
                  <a:srgbClr val="37474F"/>
                </a:solidFill>
                <a:latin typeface="Courier New" pitchFamily="49"/>
                <a:ea typeface="Courier New" pitchFamily="49"/>
                <a:cs typeface="Courier New" pitchFamily="49"/>
              </a:rPr>
            </a:br>
            <a:endParaRPr lang="zxx-none" sz="1050">
              <a:solidFill>
                <a:srgbClr val="37474F"/>
              </a:solidFill>
              <a:latin typeface="Courier New" pitchFamily="49"/>
              <a:ea typeface="Courier New" pitchFamily="49"/>
              <a:cs typeface="Courier New" pitchFamily="49"/>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4156AFA1-F3EB-4587-9024-9A4E3247D483}"/>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247FBB7D-CBAE-4308-BB1A-1FD3351F64C3}"/>
              </a:ext>
            </a:extLst>
          </p:cNvPr>
          <p:cNvSpPr/>
          <p:nvPr/>
        </p:nvSpPr>
        <p:spPr>
          <a:xfrm>
            <a:off x="5273673" y="539974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FA509CCF-DE77-462B-8C18-6711D39C55CF}"/>
              </a:ext>
            </a:extLst>
          </p:cNvPr>
          <p:cNvSpPr/>
          <p:nvPr/>
        </p:nvSpPr>
        <p:spPr>
          <a:xfrm>
            <a:off x="5273673" y="4319884"/>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687716B1-EFA2-4217-9D51-C8CEF40E4B41}"/>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42B8B365-AFD0-4314-B213-D2679DFDEA94}"/>
              </a:ext>
            </a:extLst>
          </p:cNvPr>
          <p:cNvSpPr txBox="1">
            <a:spLocks noGrp="1"/>
          </p:cNvSpPr>
          <p:nvPr>
            <p:ph type="title"/>
          </p:nvPr>
        </p:nvSpPr>
        <p:spPr/>
        <p:txBody>
          <a:bodyPr/>
          <a:lstStyle/>
          <a:p>
            <a:pPr lvl="0"/>
            <a:r>
              <a:rPr lang="it-IT" dirty="0"/>
              <a:t>Facce degli oggetti</a:t>
            </a:r>
          </a:p>
        </p:txBody>
      </p:sp>
      <p:sp>
        <p:nvSpPr>
          <p:cNvPr id="10" name="Segnaposto contenuto 9">
            <a:extLst>
              <a:ext uri="{FF2B5EF4-FFF2-40B4-BE49-F238E27FC236}">
                <a16:creationId xmlns:a16="http://schemas.microsoft.com/office/drawing/2014/main" id="{AE51022D-D85B-4AAC-867C-CE61BFD9C1D2}"/>
              </a:ext>
            </a:extLst>
          </p:cNvPr>
          <p:cNvSpPr>
            <a:spLocks noGrp="1"/>
          </p:cNvSpPr>
          <p:nvPr>
            <p:ph sz="half" idx="2"/>
          </p:nvPr>
        </p:nvSpPr>
        <p:spPr/>
        <p:txBody>
          <a:bodyPr/>
          <a:lstStyle/>
          <a:p>
            <a:r>
              <a:rPr lang="zxx-none" dirty="0"/>
              <a:t>In OpenGL, la faccia di un oggetto è una super</a:t>
            </a:r>
            <a:r>
              <a:rPr lang="it-IT" dirty="0" err="1"/>
              <a:t>ficie</a:t>
            </a:r>
            <a:r>
              <a:rPr lang="it-IT" dirty="0"/>
              <a:t> </a:t>
            </a:r>
            <a:r>
              <a:rPr lang="zxx-none" dirty="0"/>
              <a:t>definita da tre o più punti in uno spazio 3D.Un insieme di 3 o più punti tri-dimensionali (detti vertici) ha una faccia anteriore ed una posteriore.</a:t>
            </a:r>
          </a:p>
          <a:p>
            <a:r>
              <a:rPr lang="zxx-none" dirty="0"/>
              <a:t>È importante sapere qual è la faccia anteriore in quanto OpenGL fa uso del face culling : questa opzione fa si che la pipeline di rendering ignori (quindi non calcoli né disegni) la faccia posteriore di un oggetto, risparmiando così tempo, memoria e cicli del processore.</a:t>
            </a:r>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C89770EC-5734-47B0-BD14-B628738061F5}"/>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6228F3C6-0CF8-4BFB-BE2E-04629FD35DE2}"/>
              </a:ext>
            </a:extLst>
          </p:cNvPr>
          <p:cNvSpPr/>
          <p:nvPr/>
        </p:nvSpPr>
        <p:spPr>
          <a:xfrm>
            <a:off x="5273673" y="5183772"/>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DFA75C04-A7F2-45A9-B24C-C6DE61E923C8}"/>
              </a:ext>
            </a:extLst>
          </p:cNvPr>
          <p:cNvSpPr/>
          <p:nvPr/>
        </p:nvSpPr>
        <p:spPr>
          <a:xfrm>
            <a:off x="5273673" y="417590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0022E2E6-A516-4023-918D-B4998B386C5A}"/>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89" y="1300597"/>
            <a:ext cx="4980926" cy="40666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F809ED1B-81C2-448B-9BC5-398C8EAE902B}"/>
              </a:ext>
            </a:extLst>
          </p:cNvPr>
          <p:cNvSpPr txBox="1">
            <a:spLocks noGrp="1"/>
          </p:cNvSpPr>
          <p:nvPr>
            <p:ph type="title"/>
          </p:nvPr>
        </p:nvSpPr>
        <p:spPr/>
        <p:txBody>
          <a:bodyPr/>
          <a:lstStyle/>
          <a:p>
            <a:pPr lvl="0"/>
            <a:r>
              <a:rPr lang="it-IT" dirty="0"/>
              <a:t>Facce degli oggetti</a:t>
            </a:r>
          </a:p>
        </p:txBody>
      </p:sp>
      <p:sp>
        <p:nvSpPr>
          <p:cNvPr id="10" name="Segnaposto contenuto 9">
            <a:extLst>
              <a:ext uri="{FF2B5EF4-FFF2-40B4-BE49-F238E27FC236}">
                <a16:creationId xmlns:a16="http://schemas.microsoft.com/office/drawing/2014/main" id="{3E8D0EB0-74F1-4864-9C3A-44C6C2EB2230}"/>
              </a:ext>
            </a:extLst>
          </p:cNvPr>
          <p:cNvSpPr>
            <a:spLocks noGrp="1"/>
          </p:cNvSpPr>
          <p:nvPr>
            <p:ph sz="half" idx="2"/>
          </p:nvPr>
        </p:nvSpPr>
        <p:spPr/>
        <p:txBody>
          <a:bodyPr/>
          <a:lstStyle/>
          <a:p>
            <a:r>
              <a:rPr lang="zxx-none" dirty="0"/>
              <a:t>Come fare </a:t>
            </a:r>
            <a:r>
              <a:rPr lang="it-IT" dirty="0"/>
              <a:t>per</a:t>
            </a:r>
            <a:r>
              <a:rPr lang="zxx-none" dirty="0"/>
              <a:t> sapere qual è la faccia anteriore di un oggetto? La risposta ha a che fare con l'avvolgimento(winding) </a:t>
            </a:r>
            <a:r>
              <a:rPr lang="it-IT" dirty="0"/>
              <a:t>ovvero</a:t>
            </a:r>
            <a:r>
              <a:rPr lang="zxx-none" dirty="0"/>
              <a:t> la direzione in cui il programmatore definisce i punti di una figura.</a:t>
            </a:r>
          </a:p>
          <a:p>
            <a:endParaRPr lang="zxx-none" dirty="0"/>
          </a:p>
          <a:p>
            <a:r>
              <a:rPr lang="zxx-none" dirty="0"/>
              <a:t>Per convenzione, i punti di un oggetto sono disegn</a:t>
            </a:r>
            <a:r>
              <a:rPr lang="it-IT" dirty="0" err="1"/>
              <a:t>ati</a:t>
            </a:r>
            <a:r>
              <a:rPr lang="zxx-none" dirty="0"/>
              <a:t> in senso anti-orario. Quindi, la faccia disegnata in verso anti-orario è quella anteriore.</a:t>
            </a:r>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7D91A623-1AD0-4CD3-83CD-999129EF18D1}"/>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26060BA3-9C91-4BA8-86DF-B0B58D9AF5BD}"/>
              </a:ext>
            </a:extLst>
          </p:cNvPr>
          <p:cNvSpPr/>
          <p:nvPr/>
        </p:nvSpPr>
        <p:spPr>
          <a:xfrm>
            <a:off x="5273673" y="539974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AAC96F01-8024-469C-A1A2-BE5FFB6EE964}"/>
              </a:ext>
            </a:extLst>
          </p:cNvPr>
          <p:cNvSpPr/>
          <p:nvPr/>
        </p:nvSpPr>
        <p:spPr>
          <a:xfrm>
            <a:off x="5273673" y="4319884"/>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3D6E315-93A5-4D32-BA43-05E5AF7AAD7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37" y="2575550"/>
            <a:ext cx="4876165" cy="14857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7ECAEF40-E647-4F53-8465-BC7DA0CADCE6}"/>
              </a:ext>
            </a:extLst>
          </p:cNvPr>
          <p:cNvSpPr txBox="1">
            <a:spLocks noGrp="1"/>
          </p:cNvSpPr>
          <p:nvPr>
            <p:ph type="title"/>
          </p:nvPr>
        </p:nvSpPr>
        <p:spPr/>
        <p:txBody>
          <a:bodyPr/>
          <a:lstStyle/>
          <a:p>
            <a:pPr lvl="0"/>
            <a:r>
              <a:rPr lang="it-IT" dirty="0"/>
              <a:t>La nascita</a:t>
            </a:r>
          </a:p>
        </p:txBody>
      </p:sp>
      <p:sp>
        <p:nvSpPr>
          <p:cNvPr id="10" name="Segnaposto contenuto 9">
            <a:extLst>
              <a:ext uri="{FF2B5EF4-FFF2-40B4-BE49-F238E27FC236}">
                <a16:creationId xmlns:a16="http://schemas.microsoft.com/office/drawing/2014/main" id="{458F135A-1D90-428E-9FB6-F9BEFE2BC97A}"/>
              </a:ext>
            </a:extLst>
          </p:cNvPr>
          <p:cNvSpPr>
            <a:spLocks noGrp="1"/>
          </p:cNvSpPr>
          <p:nvPr>
            <p:ph sz="half" idx="2"/>
          </p:nvPr>
        </p:nvSpPr>
        <p:spPr/>
        <p:txBody>
          <a:bodyPr/>
          <a:lstStyle/>
          <a:p>
            <a:r>
              <a:rPr lang="it-IT" dirty="0"/>
              <a:t>OpenGL nasce alla Silicon Graphics (conosciuta anche come SGI), una compagnia fondata nel 1981 il cui focus principale era la computer grafica 3D.</a:t>
            </a:r>
          </a:p>
          <a:p>
            <a:endParaRPr lang="it-IT" dirty="0"/>
          </a:p>
          <a:p>
            <a:r>
              <a:rPr lang="it-IT" dirty="0"/>
              <a:t>Nei primi anni 90', l'azienda ristrutturò una libreria software proprietaria già esistente, chiamata ‘IRIS GL’(</a:t>
            </a:r>
            <a:r>
              <a:rPr lang="it-IT" dirty="0" err="1"/>
              <a:t>Integrated</a:t>
            </a:r>
            <a:r>
              <a:rPr lang="it-IT" dirty="0"/>
              <a:t> </a:t>
            </a:r>
            <a:r>
              <a:rPr lang="it-IT" dirty="0" err="1"/>
              <a:t>Raster</a:t>
            </a:r>
            <a:r>
              <a:rPr lang="it-IT" dirty="0"/>
              <a:t> Imaging System </a:t>
            </a:r>
            <a:r>
              <a:rPr lang="it-IT" dirty="0" err="1"/>
              <a:t>Graphical</a:t>
            </a:r>
            <a:r>
              <a:rPr lang="it-IT" dirty="0"/>
              <a:t> Library),in quanto c'era bisogno di avere una API standardizzata per computer grafica </a:t>
            </a:r>
            <a:r>
              <a:rPr lang="it-IT" dirty="0" err="1"/>
              <a:t>real</a:t>
            </a:r>
            <a:r>
              <a:rPr lang="it-IT" dirty="0"/>
              <a:t> time, l'API venne rilasciata nel 1992 col nome di OpenGL.</a:t>
            </a:r>
          </a:p>
          <a:p>
            <a:endParaRPr lang="it-IT" dirty="0"/>
          </a:p>
          <a:p>
            <a:r>
              <a:rPr lang="it-IT" dirty="0"/>
              <a:t>La SGI non fornì del codice sorgente, ma solo una specifica riguardo il funzionamento dell'API. In questo modo le aziende produttrici di hardware e software potevano fornire la propria implementazione di OpenGL.</a:t>
            </a:r>
          </a:p>
          <a:p>
            <a:endParaRPr lang="it-IT" dirty="0"/>
          </a:p>
        </p:txBody>
      </p:sp>
      <p:sp>
        <p:nvSpPr>
          <p:cNvPr id="4" name="Titolo 6">
            <a:extLst>
              <a:ext uri="{FF2B5EF4-FFF2-40B4-BE49-F238E27FC236}">
                <a16:creationId xmlns:a16="http://schemas.microsoft.com/office/drawing/2014/main" id="{1666DBF3-6846-4FD5-9F51-370C15F7566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7E7C5619-0DF5-4ABA-88E7-482DD23B0378}"/>
              </a:ext>
            </a:extLst>
          </p:cNvPr>
          <p:cNvSpPr/>
          <p:nvPr/>
        </p:nvSpPr>
        <p:spPr>
          <a:xfrm>
            <a:off x="5327306" y="598250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C197F101-4767-4569-8076-EB366591E5C5}"/>
              </a:ext>
            </a:extLst>
          </p:cNvPr>
          <p:cNvSpPr/>
          <p:nvPr/>
        </p:nvSpPr>
        <p:spPr>
          <a:xfrm>
            <a:off x="5310028" y="411075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0AE318AE-45E4-4647-9EF6-F690D4B7EAC2}"/>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0" y="2229637"/>
            <a:ext cx="5232685" cy="265808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711AB24-45B4-43C8-9669-D458DD784F90}"/>
              </a:ext>
            </a:extLst>
          </p:cNvPr>
          <p:cNvSpPr txBox="1">
            <a:spLocks noGrp="1"/>
          </p:cNvSpPr>
          <p:nvPr>
            <p:ph type="title"/>
          </p:nvPr>
        </p:nvSpPr>
        <p:spPr/>
        <p:txBody>
          <a:bodyPr/>
          <a:lstStyle/>
          <a:p>
            <a:pPr lvl="0"/>
            <a:r>
              <a:rPr lang="it-IT" dirty="0"/>
              <a:t>Un primo esempio</a:t>
            </a:r>
          </a:p>
        </p:txBody>
      </p:sp>
      <p:sp>
        <p:nvSpPr>
          <p:cNvPr id="10" name="Segnaposto contenuto 9">
            <a:extLst>
              <a:ext uri="{FF2B5EF4-FFF2-40B4-BE49-F238E27FC236}">
                <a16:creationId xmlns:a16="http://schemas.microsoft.com/office/drawing/2014/main" id="{7415A63C-FFEB-4056-8AF9-A89BE94EA5D1}"/>
              </a:ext>
            </a:extLst>
          </p:cNvPr>
          <p:cNvSpPr>
            <a:spLocks noGrp="1"/>
          </p:cNvSpPr>
          <p:nvPr>
            <p:ph sz="half" idx="2"/>
          </p:nvPr>
        </p:nvSpPr>
        <p:spPr/>
        <p:txBody>
          <a:bodyPr/>
          <a:lstStyle/>
          <a:p>
            <a:pPr lvl="0"/>
            <a:r>
              <a:rPr lang="it-IT" dirty="0"/>
              <a:t>Come primo esempio, disegniamo un triangolo verde nello schermo.</a:t>
            </a:r>
          </a:p>
          <a:p>
            <a:endParaRPr lang="it-IT" dirty="0"/>
          </a:p>
          <a:p>
            <a:r>
              <a:rPr lang="zxx-none" dirty="0"/>
              <a:t>Per disegnare il triangolo, è necessario definire le sue coordinate in un</a:t>
            </a:r>
            <a:r>
              <a:rPr lang="it-IT" dirty="0"/>
              <a:t>’ </a:t>
            </a:r>
            <a:r>
              <a:rPr lang="zxx-none" dirty="0"/>
              <a:t>apposita classe.</a:t>
            </a:r>
          </a:p>
          <a:p>
            <a:endParaRPr lang="zxx-none" dirty="0"/>
          </a:p>
          <a:p>
            <a:r>
              <a:rPr lang="zxx-none" dirty="0"/>
              <a:t>Per motivi di efficienza, è meglio definire le coor</a:t>
            </a:r>
            <a:r>
              <a:rPr lang="it-IT" dirty="0"/>
              <a:t>di</a:t>
            </a:r>
            <a:r>
              <a:rPr lang="zxx-none" dirty="0"/>
              <a:t>nate in un ar</a:t>
            </a:r>
            <a:r>
              <a:rPr lang="it-IT" dirty="0"/>
              <a:t>r</a:t>
            </a:r>
            <a:r>
              <a:rPr lang="zxx-none" dirty="0"/>
              <a:t>ay di byte, che verrà poi passato alla pipeline.</a:t>
            </a:r>
          </a:p>
          <a:p>
            <a:endParaRPr lang="zxx-none" dirty="0"/>
          </a:p>
          <a:p>
            <a:r>
              <a:rPr lang="zxx-none" dirty="0"/>
              <a:t>OpenGL assume di default che l</a:t>
            </a:r>
            <a:r>
              <a:rPr lang="it-IT" dirty="0"/>
              <a:t>e</a:t>
            </a:r>
            <a:r>
              <a:rPr lang="zxx-none" dirty="0"/>
              <a:t> coordinat</a:t>
            </a:r>
            <a:r>
              <a:rPr lang="it-IT" dirty="0"/>
              <a:t>e</a:t>
            </a:r>
            <a:r>
              <a:rPr lang="zxx-none" dirty="0"/>
              <a:t> [0,0,0](x,y,z)</a:t>
            </a:r>
            <a:r>
              <a:rPr lang="it-IT" dirty="0"/>
              <a:t> </a:t>
            </a:r>
            <a:r>
              <a:rPr lang="zxx-none" dirty="0"/>
              <a:t>s</a:t>
            </a:r>
            <a:r>
              <a:rPr lang="it-IT" dirty="0" err="1"/>
              <a:t>ia</a:t>
            </a:r>
            <a:r>
              <a:rPr lang="zxx-none" dirty="0"/>
              <a:t>no il centro della GLSurfaceView e </a:t>
            </a:r>
            <a:r>
              <a:rPr lang="it-IT" dirty="0"/>
              <a:t>che </a:t>
            </a:r>
            <a:r>
              <a:rPr lang="zxx-none" dirty="0"/>
              <a:t>le coordinate </a:t>
            </a:r>
            <a:r>
              <a:rPr lang="it-IT" dirty="0"/>
              <a:t>che rappresentano i vertici delle varie figure </a:t>
            </a:r>
            <a:r>
              <a:rPr lang="zxx-none" dirty="0"/>
              <a:t>s</a:t>
            </a:r>
            <a:r>
              <a:rPr lang="it-IT" dirty="0" err="1"/>
              <a:t>ia</a:t>
            </a:r>
            <a:r>
              <a:rPr lang="zxx-none" dirty="0"/>
              <a:t>no espresse in senso anti-orario.</a:t>
            </a:r>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480C15C4-8682-44EA-B4C2-42F0A5209387}"/>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30F7973-2367-4F97-97ED-C03828A0519C}"/>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CFE8757E-5566-400F-94FC-C7378056339C}"/>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6D7B43AA-B75E-4769-8EDD-970CF27F3B45}"/>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stretch>
            <a:fillRect/>
          </a:stretch>
        </p:blipFill>
        <p:spPr>
          <a:xfrm>
            <a:off x="654525" y="1133605"/>
            <a:ext cx="2824190" cy="522335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46F9A81B-CF7E-408C-AE8F-D6F45F92FB5E}"/>
              </a:ext>
            </a:extLst>
          </p:cNvPr>
          <p:cNvSpPr txBox="1">
            <a:spLocks noGrp="1"/>
          </p:cNvSpPr>
          <p:nvPr>
            <p:ph type="title"/>
          </p:nvPr>
        </p:nvSpPr>
        <p:spPr/>
        <p:txBody>
          <a:bodyPr/>
          <a:lstStyle/>
          <a:p>
            <a:pPr lvl="0"/>
            <a:r>
              <a:rPr lang="it-IT" dirty="0"/>
              <a:t>Un primo esempio</a:t>
            </a:r>
          </a:p>
        </p:txBody>
      </p:sp>
      <p:sp>
        <p:nvSpPr>
          <p:cNvPr id="10" name="Segnaposto contenuto 9">
            <a:extLst>
              <a:ext uri="{FF2B5EF4-FFF2-40B4-BE49-F238E27FC236}">
                <a16:creationId xmlns:a16="http://schemas.microsoft.com/office/drawing/2014/main" id="{8241AD06-4297-4E73-AB28-2D7EEF095374}"/>
              </a:ext>
            </a:extLst>
          </p:cNvPr>
          <p:cNvSpPr>
            <a:spLocks noGrp="1"/>
          </p:cNvSpPr>
          <p:nvPr>
            <p:ph sz="half" idx="2"/>
          </p:nvPr>
        </p:nvSpPr>
        <p:spPr>
          <a:xfrm>
            <a:off x="5276850" y="1133604"/>
            <a:ext cx="6535193" cy="5450075"/>
          </a:xfrm>
        </p:spPr>
        <p:txBody>
          <a:bodyPr>
            <a:noAutofit/>
          </a:bodyPr>
          <a:lstStyle/>
          <a:p>
            <a:pPr>
              <a:lnSpc>
                <a:spcPct val="100000"/>
              </a:lnSpc>
              <a:spcBef>
                <a:spcPts val="200"/>
              </a:spcBef>
            </a:pPr>
            <a:r>
              <a:rPr lang="it-IT" sz="1000" dirty="0">
                <a:solidFill>
                  <a:srgbClr val="0000FF"/>
                </a:solidFill>
                <a:latin typeface="Consolas" panose="020B0609020204030204" pitchFamily="49" charset="0"/>
              </a:rPr>
              <a:t>public</a:t>
            </a:r>
            <a:r>
              <a:rPr lang="it-IT" sz="1000" dirty="0">
                <a:solidFill>
                  <a:srgbClr val="000000"/>
                </a:solidFill>
                <a:latin typeface="Consolas" panose="020B0609020204030204" pitchFamily="49" charset="0"/>
              </a:rPr>
              <a:t> </a:t>
            </a:r>
            <a:r>
              <a:rPr lang="it-IT" sz="1000" dirty="0">
                <a:solidFill>
                  <a:srgbClr val="0000FF"/>
                </a:solidFill>
                <a:latin typeface="Consolas" panose="020B0609020204030204" pitchFamily="49" charset="0"/>
              </a:rPr>
              <a:t>class</a:t>
            </a:r>
            <a:r>
              <a:rPr lang="it-IT" sz="1000" dirty="0">
                <a:solidFill>
                  <a:srgbClr val="000000"/>
                </a:solidFill>
                <a:latin typeface="Consolas" panose="020B0609020204030204" pitchFamily="49" charset="0"/>
              </a:rPr>
              <a:t> </a:t>
            </a:r>
            <a:r>
              <a:rPr lang="it-IT" sz="1000" dirty="0" err="1">
                <a:solidFill>
                  <a:srgbClr val="267F99"/>
                </a:solidFill>
                <a:latin typeface="Consolas" panose="020B0609020204030204" pitchFamily="49" charset="0"/>
              </a:rPr>
              <a:t>Triangle</a:t>
            </a:r>
            <a:r>
              <a:rPr lang="it-IT" sz="1000" dirty="0">
                <a:solidFill>
                  <a:srgbClr val="000000"/>
                </a:solidFill>
                <a:latin typeface="Consolas" panose="020B0609020204030204" pitchFamily="49" charset="0"/>
              </a:rPr>
              <a:t> {</a:t>
            </a:r>
          </a:p>
          <a:p>
            <a:pPr>
              <a:lnSpc>
                <a:spcPct val="100000"/>
              </a:lnSpc>
              <a:spcBef>
                <a:spcPts val="200"/>
              </a:spcBef>
            </a:pPr>
            <a:r>
              <a:rPr lang="it-IT" sz="1000" dirty="0">
                <a:solidFill>
                  <a:srgbClr val="0000FF"/>
                </a:solidFill>
                <a:latin typeface="Consolas" panose="020B0609020204030204" pitchFamily="49" charset="0"/>
              </a:rPr>
              <a:t>    private</a:t>
            </a:r>
            <a:r>
              <a:rPr lang="it-IT" sz="1000" dirty="0">
                <a:solidFill>
                  <a:srgbClr val="000000"/>
                </a:solidFill>
                <a:latin typeface="Consolas" panose="020B0609020204030204" pitchFamily="49" charset="0"/>
              </a:rPr>
              <a:t> </a:t>
            </a:r>
            <a:r>
              <a:rPr lang="it-IT" sz="1000" dirty="0" err="1">
                <a:solidFill>
                  <a:srgbClr val="267F99"/>
                </a:solidFill>
                <a:latin typeface="Consolas" panose="020B0609020204030204" pitchFamily="49" charset="0"/>
              </a:rPr>
              <a:t>FloatBuffer</a:t>
            </a: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vertexBuffer</a:t>
            </a:r>
            <a:r>
              <a:rPr lang="it-IT" sz="1000" dirty="0">
                <a:solidFill>
                  <a:srgbClr val="000000"/>
                </a:solidFill>
                <a:latin typeface="Consolas" panose="020B0609020204030204" pitchFamily="49" charset="0"/>
              </a:rPr>
              <a:t>;</a:t>
            </a:r>
          </a:p>
          <a:p>
            <a:pPr>
              <a:lnSpc>
                <a:spcPct val="100000"/>
              </a:lnSpc>
              <a:spcBef>
                <a:spcPts val="200"/>
              </a:spcBef>
            </a:pPr>
            <a:r>
              <a:rPr lang="en-US" sz="1000" dirty="0">
                <a:solidFill>
                  <a:srgbClr val="0000FF"/>
                </a:solidFill>
                <a:latin typeface="Consolas" panose="020B0609020204030204" pitchFamily="49" charset="0"/>
              </a:rPr>
              <a:t>    private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static</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final</a:t>
            </a:r>
            <a:r>
              <a:rPr lang="en-US" sz="1000" dirty="0">
                <a:solidFill>
                  <a:srgbClr val="000000"/>
                </a:solidFill>
                <a:latin typeface="Consolas" panose="020B0609020204030204" pitchFamily="49" charset="0"/>
              </a:rPr>
              <a:t> </a:t>
            </a:r>
            <a:r>
              <a:rPr lang="en-US" sz="1000" dirty="0">
                <a:solidFill>
                  <a:srgbClr val="267F99"/>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a:solidFill>
                  <a:srgbClr val="328267"/>
                </a:solidFill>
                <a:latin typeface="Consolas" panose="020B0609020204030204" pitchFamily="49" charset="0"/>
              </a:rPr>
              <a:t>COORDS_PER_VERTEX</a:t>
            </a:r>
            <a:r>
              <a:rPr lang="en-US" sz="1000" dirty="0">
                <a:solidFill>
                  <a:srgbClr val="000000"/>
                </a:solidFill>
                <a:latin typeface="Consolas" panose="020B0609020204030204" pitchFamily="49" charset="0"/>
              </a:rPr>
              <a:t> = </a:t>
            </a:r>
            <a:r>
              <a:rPr lang="en-US" sz="1000" dirty="0">
                <a:solidFill>
                  <a:srgbClr val="098658"/>
                </a:solidFill>
                <a:latin typeface="Consolas" panose="020B0609020204030204" pitchFamily="49" charset="0"/>
              </a:rPr>
              <a:t>3</a:t>
            </a:r>
            <a:r>
              <a:rPr lang="en-US" sz="1000" dirty="0">
                <a:solidFill>
                  <a:srgbClr val="000000"/>
                </a:solidFill>
                <a:latin typeface="Consolas" panose="020B0609020204030204" pitchFamily="49" charset="0"/>
              </a:rPr>
              <a:t>;</a:t>
            </a:r>
            <a:endParaRPr lang="it-IT" sz="1000" dirty="0">
              <a:solidFill>
                <a:srgbClr val="000000"/>
              </a:solidFill>
              <a:latin typeface="Consolas" panose="020B0609020204030204" pitchFamily="49" charset="0"/>
            </a:endParaRPr>
          </a:p>
          <a:p>
            <a:pPr>
              <a:lnSpc>
                <a:spcPct val="100000"/>
              </a:lnSpc>
              <a:spcBef>
                <a:spcPts val="200"/>
              </a:spcBef>
            </a:pPr>
            <a:br>
              <a:rPr lang="it-IT" sz="1000" dirty="0">
                <a:solidFill>
                  <a:srgbClr val="000000"/>
                </a:solidFill>
                <a:latin typeface="Consolas" panose="020B0609020204030204" pitchFamily="49" charset="0"/>
              </a:rPr>
            </a:br>
            <a:r>
              <a:rPr lang="it-IT" sz="1000" dirty="0">
                <a:solidFill>
                  <a:srgbClr val="000000"/>
                </a:solidFill>
                <a:latin typeface="Consolas" panose="020B0609020204030204" pitchFamily="49" charset="0"/>
              </a:rPr>
              <a:t>    </a:t>
            </a:r>
            <a:r>
              <a:rPr lang="it-IT" sz="1000" dirty="0">
                <a:solidFill>
                  <a:srgbClr val="0000FF"/>
                </a:solidFill>
                <a:latin typeface="Consolas" panose="020B0609020204030204" pitchFamily="49" charset="0"/>
              </a:rPr>
              <a:t>private</a:t>
            </a:r>
            <a:r>
              <a:rPr lang="it-IT" sz="1000" dirty="0">
                <a:solidFill>
                  <a:srgbClr val="000000"/>
                </a:solidFill>
                <a:latin typeface="Consolas" panose="020B0609020204030204" pitchFamily="49" charset="0"/>
              </a:rPr>
              <a:t> </a:t>
            </a:r>
            <a:r>
              <a:rPr lang="it-IT" sz="1000" dirty="0" err="1">
                <a:solidFill>
                  <a:srgbClr val="0000FF"/>
                </a:solidFill>
                <a:latin typeface="Consolas" panose="020B0609020204030204" pitchFamily="49" charset="0"/>
              </a:rPr>
              <a:t>static</a:t>
            </a:r>
            <a:r>
              <a:rPr lang="it-IT" sz="1000" dirty="0">
                <a:solidFill>
                  <a:srgbClr val="000000"/>
                </a:solidFill>
                <a:latin typeface="Consolas" panose="020B0609020204030204" pitchFamily="49" charset="0"/>
              </a:rPr>
              <a:t> </a:t>
            </a:r>
            <a:r>
              <a:rPr lang="it-IT" sz="1000" dirty="0">
                <a:solidFill>
                  <a:srgbClr val="267F99"/>
                </a:solidFill>
                <a:latin typeface="Consolas" panose="020B0609020204030204" pitchFamily="49" charset="0"/>
              </a:rPr>
              <a:t>float</a:t>
            </a: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triangleCoords</a:t>
            </a:r>
            <a:r>
              <a:rPr lang="it-IT" sz="1000" dirty="0">
                <a:solidFill>
                  <a:srgbClr val="000000"/>
                </a:solidFill>
                <a:latin typeface="Consolas" panose="020B0609020204030204" pitchFamily="49" charset="0"/>
              </a:rPr>
              <a:t>[] = { </a:t>
            </a:r>
            <a:r>
              <a:rPr lang="it-IT" sz="1000" dirty="0">
                <a:solidFill>
                  <a:srgbClr val="008000"/>
                </a:solidFill>
                <a:latin typeface="Consolas" panose="020B0609020204030204" pitchFamily="49" charset="0"/>
              </a:rPr>
              <a:t>//in senso antiorario:</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0.0f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0.622008459f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0.0f</a:t>
            </a: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sopra</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0.5f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0.311004243f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0.0f</a:t>
            </a: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sotto sinistra</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0.5f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0.311004243f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0.0f</a:t>
            </a: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sotto destra</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p>
          <a:p>
            <a:pPr>
              <a:lnSpc>
                <a:spcPct val="100000"/>
              </a:lnSpc>
              <a:spcBef>
                <a:spcPts val="200"/>
              </a:spcBef>
            </a:pPr>
            <a:br>
              <a:rPr lang="it-IT" sz="1000" dirty="0">
                <a:solidFill>
                  <a:srgbClr val="000000"/>
                </a:solidFill>
                <a:latin typeface="Consolas" panose="020B0609020204030204" pitchFamily="49" charset="0"/>
              </a:rPr>
            </a:br>
            <a:r>
              <a:rPr lang="it-IT" sz="1000" dirty="0">
                <a:solidFill>
                  <a:srgbClr val="000000"/>
                </a:solidFill>
                <a:latin typeface="Consolas" panose="020B0609020204030204" pitchFamily="49" charset="0"/>
              </a:rPr>
              <a:t>    </a:t>
            </a:r>
            <a:r>
              <a:rPr lang="it-IT" sz="1000" dirty="0">
                <a:solidFill>
                  <a:srgbClr val="0000FF"/>
                </a:solidFill>
                <a:latin typeface="Consolas" panose="020B0609020204030204" pitchFamily="49" charset="0"/>
              </a:rPr>
              <a:t>private</a:t>
            </a:r>
            <a:r>
              <a:rPr lang="it-IT" sz="1000" dirty="0">
                <a:solidFill>
                  <a:srgbClr val="000000"/>
                </a:solidFill>
                <a:latin typeface="Consolas" panose="020B0609020204030204" pitchFamily="49" charset="0"/>
              </a:rPr>
              <a:t> </a:t>
            </a:r>
            <a:r>
              <a:rPr lang="it-IT" sz="1000" dirty="0">
                <a:solidFill>
                  <a:srgbClr val="267F99"/>
                </a:solidFill>
                <a:latin typeface="Consolas" panose="020B0609020204030204" pitchFamily="49" charset="0"/>
              </a:rPr>
              <a:t>float</a:t>
            </a:r>
            <a:r>
              <a:rPr lang="it-IT" sz="1000" dirty="0">
                <a:solidFill>
                  <a:srgbClr val="000000"/>
                </a:solidFill>
                <a:latin typeface="Consolas" panose="020B0609020204030204" pitchFamily="49" charset="0"/>
              </a:rPr>
              <a:t>[] </a:t>
            </a:r>
            <a:r>
              <a:rPr lang="it-IT" sz="1000" dirty="0">
                <a:solidFill>
                  <a:srgbClr val="001080"/>
                </a:solidFill>
                <a:latin typeface="Consolas" panose="020B0609020204030204" pitchFamily="49" charset="0"/>
              </a:rPr>
              <a:t>color</a:t>
            </a:r>
            <a:r>
              <a:rPr lang="it-IT" sz="1000" dirty="0">
                <a:solidFill>
                  <a:srgbClr val="000000"/>
                </a:solidFill>
                <a:latin typeface="Consolas" panose="020B0609020204030204" pitchFamily="49" charset="0"/>
              </a:rPr>
              <a:t> = { </a:t>
            </a:r>
            <a:r>
              <a:rPr lang="it-IT" sz="1000" dirty="0">
                <a:solidFill>
                  <a:srgbClr val="098658"/>
                </a:solidFill>
                <a:latin typeface="Consolas" panose="020B0609020204030204" pitchFamily="49" charset="0"/>
              </a:rPr>
              <a:t>0.63671875f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0.76953125f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0.22265625f</a:t>
            </a:r>
            <a:r>
              <a:rPr lang="it-IT" sz="1000" dirty="0">
                <a:solidFill>
                  <a:srgbClr val="000000"/>
                </a:solidFill>
                <a:latin typeface="Consolas" panose="020B0609020204030204" pitchFamily="49" charset="0"/>
              </a:rPr>
              <a:t>, </a:t>
            </a:r>
            <a:r>
              <a:rPr lang="it-IT" sz="1000" dirty="0">
                <a:solidFill>
                  <a:srgbClr val="098658"/>
                </a:solidFill>
                <a:latin typeface="Consolas" panose="020B0609020204030204" pitchFamily="49" charset="0"/>
              </a:rPr>
              <a:t>1.0f</a:t>
            </a:r>
            <a:r>
              <a:rPr lang="it-IT" sz="1000" dirty="0">
                <a:solidFill>
                  <a:srgbClr val="000000"/>
                </a:solidFill>
                <a:latin typeface="Consolas" panose="020B0609020204030204" pitchFamily="49" charset="0"/>
              </a:rPr>
              <a:t> };</a:t>
            </a:r>
            <a:br>
              <a:rPr lang="en-US" sz="1000" dirty="0"/>
            </a:br>
            <a:br>
              <a:rPr lang="en-US" sz="1000" dirty="0"/>
            </a:br>
            <a:r>
              <a:rPr lang="en-US" sz="1000" dirty="0"/>
              <a:t>    </a:t>
            </a:r>
            <a:r>
              <a:rPr lang="it-IT" sz="1000" dirty="0">
                <a:solidFill>
                  <a:srgbClr val="000000"/>
                </a:solidFill>
                <a:latin typeface="Consolas" panose="020B0609020204030204" pitchFamily="49" charset="0"/>
              </a:rPr>
              <a:t>  </a:t>
            </a:r>
            <a:r>
              <a:rPr lang="it-IT" sz="1000" dirty="0">
                <a:solidFill>
                  <a:srgbClr val="0000FF"/>
                </a:solidFill>
                <a:latin typeface="Consolas" panose="020B0609020204030204" pitchFamily="49" charset="0"/>
              </a:rPr>
              <a:t>public</a:t>
            </a:r>
            <a:r>
              <a:rPr lang="it-IT" sz="1000" dirty="0">
                <a:solidFill>
                  <a:srgbClr val="000000"/>
                </a:solidFill>
                <a:latin typeface="Consolas" panose="020B0609020204030204" pitchFamily="49" charset="0"/>
              </a:rPr>
              <a:t> </a:t>
            </a:r>
            <a:r>
              <a:rPr lang="it-IT" sz="1000" dirty="0" err="1">
                <a:solidFill>
                  <a:srgbClr val="795E26"/>
                </a:solidFill>
                <a:latin typeface="Consolas" panose="020B0609020204030204" pitchFamily="49" charset="0"/>
              </a:rPr>
              <a:t>Triangle</a:t>
            </a:r>
            <a:r>
              <a:rPr lang="it-IT" sz="1000" dirty="0">
                <a:solidFill>
                  <a:srgbClr val="000000"/>
                </a:solidFill>
                <a:latin typeface="Consolas" panose="020B0609020204030204" pitchFamily="49" charset="0"/>
              </a:rPr>
              <a:t>() {</a:t>
            </a:r>
          </a:p>
          <a:p>
            <a:pPr>
              <a:lnSpc>
                <a:spcPct val="100000"/>
              </a:lnSpc>
              <a:spcBef>
                <a:spcPts val="200"/>
              </a:spcBef>
            </a:pPr>
            <a:br>
              <a:rPr lang="it-IT" sz="1000" dirty="0">
                <a:solidFill>
                  <a:srgbClr val="000000"/>
                </a:solidFill>
                <a:latin typeface="Consolas" panose="020B0609020204030204" pitchFamily="49" charset="0"/>
              </a:rPr>
            </a:b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inizializza un buffer byte per le coordinate dei vertici</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err="1">
                <a:solidFill>
                  <a:srgbClr val="267F99"/>
                </a:solidFill>
                <a:latin typeface="Consolas" panose="020B0609020204030204" pitchFamily="49" charset="0"/>
              </a:rPr>
              <a:t>ByteBuffer</a:t>
            </a: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bb</a:t>
            </a:r>
            <a:r>
              <a:rPr lang="it-IT" sz="1000" dirty="0">
                <a:solidFill>
                  <a:srgbClr val="000000"/>
                </a:solidFill>
                <a:latin typeface="Consolas" panose="020B0609020204030204" pitchFamily="49" charset="0"/>
              </a:rPr>
              <a:t> = </a:t>
            </a:r>
            <a:r>
              <a:rPr lang="it-IT" sz="1000" dirty="0" err="1">
                <a:solidFill>
                  <a:srgbClr val="267F99"/>
                </a:solidFill>
                <a:latin typeface="Consolas" panose="020B0609020204030204" pitchFamily="49" charset="0"/>
              </a:rPr>
              <a:t>ByteBuffer</a:t>
            </a:r>
            <a:r>
              <a:rPr lang="it-IT" sz="1000" dirty="0" err="1">
                <a:solidFill>
                  <a:srgbClr val="000000"/>
                </a:solidFill>
                <a:latin typeface="Consolas" panose="020B0609020204030204" pitchFamily="49" charset="0"/>
              </a:rPr>
              <a:t>.</a:t>
            </a:r>
            <a:r>
              <a:rPr lang="it-IT" sz="1000" dirty="0" err="1">
                <a:solidFill>
                  <a:srgbClr val="795E26"/>
                </a:solidFill>
                <a:latin typeface="Consolas" panose="020B0609020204030204" pitchFamily="49" charset="0"/>
              </a:rPr>
              <a:t>allocateDirect</a:t>
            </a:r>
            <a:r>
              <a:rPr lang="it-IT" sz="1000" dirty="0">
                <a:solidFill>
                  <a:srgbClr val="000000"/>
                </a:solidFill>
                <a:latin typeface="Consolas" panose="020B0609020204030204" pitchFamily="49" charset="0"/>
              </a:rPr>
              <a:t>(</a:t>
            </a:r>
            <a:r>
              <a:rPr lang="it-IT" sz="1000" dirty="0" err="1">
                <a:solidFill>
                  <a:srgbClr val="001080"/>
                </a:solidFill>
                <a:latin typeface="Consolas" panose="020B0609020204030204" pitchFamily="49" charset="0"/>
              </a:rPr>
              <a:t>triangleCoords</a:t>
            </a:r>
            <a:r>
              <a:rPr lang="it-IT" sz="1000" dirty="0" err="1">
                <a:solidFill>
                  <a:srgbClr val="000000"/>
                </a:solidFill>
                <a:latin typeface="Consolas" panose="020B0609020204030204" pitchFamily="49" charset="0"/>
              </a:rPr>
              <a:t>.</a:t>
            </a:r>
            <a:r>
              <a:rPr lang="it-IT" sz="1000" dirty="0" err="1">
                <a:solidFill>
                  <a:srgbClr val="328267"/>
                </a:solidFill>
                <a:latin typeface="Consolas" panose="020B0609020204030204" pitchFamily="49" charset="0"/>
              </a:rPr>
              <a:t>length</a:t>
            </a:r>
            <a:r>
              <a:rPr lang="it-IT" sz="1000" dirty="0">
                <a:solidFill>
                  <a:srgbClr val="000000"/>
                </a:solidFill>
                <a:latin typeface="Consolas" panose="020B0609020204030204" pitchFamily="49" charset="0"/>
              </a:rPr>
              <a:t> * </a:t>
            </a:r>
            <a:r>
              <a:rPr lang="it-IT" sz="1000" dirty="0">
                <a:solidFill>
                  <a:srgbClr val="328267"/>
                </a:solidFill>
                <a:latin typeface="Consolas" panose="020B0609020204030204" pitchFamily="49" charset="0"/>
              </a:rPr>
              <a:t>BYTES_PER_FLOAT</a:t>
            </a:r>
            <a:r>
              <a:rPr lang="it-IT" sz="1000" dirty="0">
                <a:solidFill>
                  <a:srgbClr val="000000"/>
                </a:solidFill>
                <a:latin typeface="Consolas" panose="020B0609020204030204" pitchFamily="49" charset="0"/>
              </a:rPr>
              <a:t>);</a:t>
            </a: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usa l'ordine dei byte nativo dell'hardware del dispositivo</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bb</a:t>
            </a:r>
            <a:r>
              <a:rPr lang="it-IT" sz="1000" dirty="0" err="1">
                <a:solidFill>
                  <a:srgbClr val="000000"/>
                </a:solidFill>
                <a:latin typeface="Consolas" panose="020B0609020204030204" pitchFamily="49" charset="0"/>
              </a:rPr>
              <a:t>.</a:t>
            </a:r>
            <a:r>
              <a:rPr lang="it-IT" sz="1000" dirty="0" err="1">
                <a:solidFill>
                  <a:srgbClr val="795E26"/>
                </a:solidFill>
                <a:latin typeface="Consolas" panose="020B0609020204030204" pitchFamily="49" charset="0"/>
              </a:rPr>
              <a:t>order</a:t>
            </a:r>
            <a:r>
              <a:rPr lang="it-IT" sz="1000" dirty="0">
                <a:solidFill>
                  <a:srgbClr val="000000"/>
                </a:solidFill>
                <a:latin typeface="Consolas" panose="020B0609020204030204" pitchFamily="49" charset="0"/>
              </a:rPr>
              <a:t>(</a:t>
            </a:r>
            <a:r>
              <a:rPr lang="it-IT" sz="1000" dirty="0" err="1">
                <a:solidFill>
                  <a:srgbClr val="267F99"/>
                </a:solidFill>
                <a:latin typeface="Consolas" panose="020B0609020204030204" pitchFamily="49" charset="0"/>
              </a:rPr>
              <a:t>ByteOrder</a:t>
            </a:r>
            <a:r>
              <a:rPr lang="it-IT" sz="1000" dirty="0" err="1">
                <a:solidFill>
                  <a:srgbClr val="000000"/>
                </a:solidFill>
                <a:latin typeface="Consolas" panose="020B0609020204030204" pitchFamily="49" charset="0"/>
              </a:rPr>
              <a:t>.</a:t>
            </a:r>
            <a:r>
              <a:rPr lang="it-IT" sz="1000" dirty="0" err="1">
                <a:solidFill>
                  <a:srgbClr val="795E26"/>
                </a:solidFill>
                <a:latin typeface="Consolas" panose="020B0609020204030204" pitchFamily="49" charset="0"/>
              </a:rPr>
              <a:t>nativeOrder</a:t>
            </a:r>
            <a:r>
              <a:rPr lang="it-IT" sz="1000" dirty="0">
                <a:solidFill>
                  <a:srgbClr val="000000"/>
                </a:solidFill>
                <a:latin typeface="Consolas" panose="020B0609020204030204" pitchFamily="49" charset="0"/>
              </a:rPr>
              <a:t>());</a:t>
            </a: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crea un buffer di </a:t>
            </a:r>
            <a:r>
              <a:rPr lang="it-IT" sz="1000" dirty="0" err="1">
                <a:solidFill>
                  <a:srgbClr val="008000"/>
                </a:solidFill>
                <a:latin typeface="Consolas" panose="020B0609020204030204" pitchFamily="49" charset="0"/>
              </a:rPr>
              <a:t>floating</a:t>
            </a:r>
            <a:r>
              <a:rPr lang="it-IT" sz="1000" dirty="0">
                <a:solidFill>
                  <a:srgbClr val="008000"/>
                </a:solidFill>
                <a:latin typeface="Consolas" panose="020B0609020204030204" pitchFamily="49" charset="0"/>
              </a:rPr>
              <a:t> point dal </a:t>
            </a:r>
            <a:r>
              <a:rPr lang="it-IT" sz="1000" dirty="0" err="1">
                <a:solidFill>
                  <a:srgbClr val="008000"/>
                </a:solidFill>
                <a:latin typeface="Consolas" panose="020B0609020204030204" pitchFamily="49" charset="0"/>
              </a:rPr>
              <a:t>ByteBuffer</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vertexBuffer</a:t>
            </a:r>
            <a:r>
              <a:rPr lang="it-IT" sz="1000" dirty="0">
                <a:solidFill>
                  <a:srgbClr val="000000"/>
                </a:solidFill>
                <a:latin typeface="Consolas" panose="020B0609020204030204" pitchFamily="49" charset="0"/>
              </a:rPr>
              <a:t> = </a:t>
            </a:r>
            <a:r>
              <a:rPr lang="it-IT" sz="1000" dirty="0" err="1">
                <a:solidFill>
                  <a:srgbClr val="001080"/>
                </a:solidFill>
                <a:latin typeface="Consolas" panose="020B0609020204030204" pitchFamily="49" charset="0"/>
              </a:rPr>
              <a:t>bb</a:t>
            </a:r>
            <a:r>
              <a:rPr lang="it-IT" sz="1000" dirty="0">
                <a:solidFill>
                  <a:srgbClr val="000000"/>
                </a:solidFill>
                <a:latin typeface="Consolas" panose="020B0609020204030204" pitchFamily="49" charset="0"/>
              </a:rPr>
              <a:t>. </a:t>
            </a:r>
            <a:r>
              <a:rPr lang="it-IT" sz="1000" dirty="0" err="1">
                <a:solidFill>
                  <a:srgbClr val="795E26"/>
                </a:solidFill>
                <a:latin typeface="Consolas" panose="020B0609020204030204" pitchFamily="49" charset="0"/>
              </a:rPr>
              <a:t>asFloatBuffer</a:t>
            </a:r>
            <a:r>
              <a:rPr lang="it-IT" sz="1000" dirty="0">
                <a:solidFill>
                  <a:srgbClr val="000000"/>
                </a:solidFill>
                <a:latin typeface="Consolas" panose="020B0609020204030204" pitchFamily="49" charset="0"/>
              </a:rPr>
              <a:t>();</a:t>
            </a: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 aggiunge le coordinate al buffer di </a:t>
            </a:r>
            <a:r>
              <a:rPr lang="it-IT" sz="1000" dirty="0" err="1">
                <a:solidFill>
                  <a:srgbClr val="008000"/>
                </a:solidFill>
                <a:latin typeface="Consolas" panose="020B0609020204030204" pitchFamily="49" charset="0"/>
              </a:rPr>
              <a:t>floating</a:t>
            </a:r>
            <a:r>
              <a:rPr lang="it-IT" sz="1000" dirty="0">
                <a:solidFill>
                  <a:srgbClr val="008000"/>
                </a:solidFill>
                <a:latin typeface="Consolas" panose="020B0609020204030204" pitchFamily="49" charset="0"/>
              </a:rPr>
              <a:t> point</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vertexBuffer</a:t>
            </a:r>
            <a:r>
              <a:rPr lang="it-IT" sz="1000" dirty="0" err="1">
                <a:solidFill>
                  <a:srgbClr val="000000"/>
                </a:solidFill>
                <a:latin typeface="Consolas" panose="020B0609020204030204" pitchFamily="49" charset="0"/>
              </a:rPr>
              <a:t>.</a:t>
            </a:r>
            <a:r>
              <a:rPr lang="it-IT" sz="1000" dirty="0" err="1">
                <a:solidFill>
                  <a:srgbClr val="795E26"/>
                </a:solidFill>
                <a:latin typeface="Consolas" panose="020B0609020204030204" pitchFamily="49" charset="0"/>
              </a:rPr>
              <a:t>put</a:t>
            </a:r>
            <a:r>
              <a:rPr lang="it-IT" sz="1000" dirty="0">
                <a:solidFill>
                  <a:srgbClr val="000000"/>
                </a:solidFill>
                <a:latin typeface="Consolas" panose="020B0609020204030204" pitchFamily="49" charset="0"/>
              </a:rPr>
              <a:t>(</a:t>
            </a:r>
            <a:r>
              <a:rPr lang="it-IT" sz="1000" dirty="0" err="1">
                <a:solidFill>
                  <a:srgbClr val="001080"/>
                </a:solidFill>
                <a:latin typeface="Consolas" panose="020B0609020204030204" pitchFamily="49" charset="0"/>
              </a:rPr>
              <a:t>triangleCoords</a:t>
            </a:r>
            <a:r>
              <a:rPr lang="it-IT" sz="1000" dirty="0">
                <a:solidFill>
                  <a:srgbClr val="000000"/>
                </a:solidFill>
                <a:latin typeface="Consolas" panose="020B0609020204030204" pitchFamily="49" charset="0"/>
              </a:rPr>
              <a:t>);</a:t>
            </a:r>
          </a:p>
          <a:p>
            <a:pPr>
              <a:lnSpc>
                <a:spcPct val="100000"/>
              </a:lnSpc>
              <a:spcBef>
                <a:spcPts val="200"/>
              </a:spcBef>
            </a:pPr>
            <a:r>
              <a:rPr lang="it-IT" sz="1000" dirty="0">
                <a:solidFill>
                  <a:srgbClr val="000000"/>
                </a:solidFill>
                <a:latin typeface="Consolas" panose="020B0609020204030204" pitchFamily="49" charset="0"/>
              </a:rPr>
              <a:t>        </a:t>
            </a:r>
            <a:r>
              <a:rPr lang="it-IT" sz="1000" dirty="0">
                <a:solidFill>
                  <a:srgbClr val="008000"/>
                </a:solidFill>
                <a:latin typeface="Consolas" panose="020B0609020204030204" pitchFamily="49" charset="0"/>
              </a:rPr>
              <a:t>//imposta il buffer per leggere la prima coordinata</a:t>
            </a:r>
            <a:endParaRPr lang="it-IT" sz="1000" dirty="0">
              <a:solidFill>
                <a:srgbClr val="000000"/>
              </a:solidFill>
              <a:latin typeface="Consolas" panose="020B0609020204030204" pitchFamily="49" charset="0"/>
            </a:endParaRPr>
          </a:p>
          <a:p>
            <a:pPr>
              <a:lnSpc>
                <a:spcPct val="100000"/>
              </a:lnSpc>
              <a:spcBef>
                <a:spcPts val="200"/>
              </a:spcBef>
            </a:pPr>
            <a:r>
              <a:rPr lang="it-IT" sz="1000" dirty="0">
                <a:solidFill>
                  <a:srgbClr val="000000"/>
                </a:solidFill>
                <a:latin typeface="Consolas" panose="020B0609020204030204" pitchFamily="49" charset="0"/>
              </a:rPr>
              <a:t>        </a:t>
            </a:r>
            <a:r>
              <a:rPr lang="it-IT" sz="1000" dirty="0" err="1">
                <a:solidFill>
                  <a:srgbClr val="001080"/>
                </a:solidFill>
                <a:latin typeface="Consolas" panose="020B0609020204030204" pitchFamily="49" charset="0"/>
              </a:rPr>
              <a:t>vertexBuffer</a:t>
            </a:r>
            <a:r>
              <a:rPr lang="it-IT" sz="1000" dirty="0" err="1">
                <a:solidFill>
                  <a:srgbClr val="000000"/>
                </a:solidFill>
                <a:latin typeface="Consolas" panose="020B0609020204030204" pitchFamily="49" charset="0"/>
              </a:rPr>
              <a:t>.</a:t>
            </a:r>
            <a:r>
              <a:rPr lang="it-IT" sz="1000" dirty="0" err="1">
                <a:solidFill>
                  <a:srgbClr val="795E26"/>
                </a:solidFill>
                <a:latin typeface="Consolas" panose="020B0609020204030204" pitchFamily="49" charset="0"/>
              </a:rPr>
              <a:t>position</a:t>
            </a:r>
            <a:r>
              <a:rPr lang="it-IT" sz="1000" dirty="0">
                <a:solidFill>
                  <a:srgbClr val="000000"/>
                </a:solidFill>
                <a:latin typeface="Consolas" panose="020B0609020204030204" pitchFamily="49" charset="0"/>
              </a:rPr>
              <a:t>(</a:t>
            </a:r>
            <a:r>
              <a:rPr lang="it-IT" sz="1000" dirty="0">
                <a:solidFill>
                  <a:srgbClr val="098658"/>
                </a:solidFill>
                <a:latin typeface="Consolas" panose="020B0609020204030204" pitchFamily="49" charset="0"/>
              </a:rPr>
              <a:t>0</a:t>
            </a:r>
            <a:r>
              <a:rPr lang="it-IT" sz="1000" dirty="0">
                <a:solidFill>
                  <a:srgbClr val="000000"/>
                </a:solidFill>
                <a:latin typeface="Consolas" panose="020B0609020204030204" pitchFamily="49" charset="0"/>
              </a:rPr>
              <a:t>);</a:t>
            </a:r>
          </a:p>
          <a:p>
            <a:pPr>
              <a:lnSpc>
                <a:spcPct val="100000"/>
              </a:lnSpc>
              <a:spcBef>
                <a:spcPts val="200"/>
              </a:spcBef>
            </a:pPr>
            <a:r>
              <a:rPr lang="it-IT" sz="1000" dirty="0">
                <a:solidFill>
                  <a:srgbClr val="000000"/>
                </a:solidFill>
                <a:latin typeface="Consolas" panose="020B0609020204030204" pitchFamily="49" charset="0"/>
              </a:rPr>
              <a:t>    }</a:t>
            </a:r>
          </a:p>
          <a:p>
            <a:pPr>
              <a:lnSpc>
                <a:spcPct val="100000"/>
              </a:lnSpc>
              <a:spcBef>
                <a:spcPts val="200"/>
              </a:spcBef>
            </a:pPr>
            <a:r>
              <a:rPr lang="it-IT" sz="1000" dirty="0">
                <a:solidFill>
                  <a:srgbClr val="000000"/>
                </a:solidFill>
                <a:latin typeface="Consolas" panose="020B0609020204030204" pitchFamily="49" charset="0"/>
              </a:rPr>
              <a:t>}</a:t>
            </a:r>
          </a:p>
        </p:txBody>
      </p:sp>
      <p:sp>
        <p:nvSpPr>
          <p:cNvPr id="3" name="Rettangolo 10">
            <a:extLst>
              <a:ext uri="{FF2B5EF4-FFF2-40B4-BE49-F238E27FC236}">
                <a16:creationId xmlns:a16="http://schemas.microsoft.com/office/drawing/2014/main" id="{3A8E5C54-F00B-4883-957E-1E84153DB0A2}"/>
              </a:ext>
            </a:extLst>
          </p:cNvPr>
          <p:cNvSpPr/>
          <p:nvPr/>
        </p:nvSpPr>
        <p:spPr>
          <a:xfrm>
            <a:off x="5362222" y="2575551"/>
            <a:ext cx="6095086" cy="20580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br>
              <a:rPr lang="zxx-none" sz="1050">
                <a:solidFill>
                  <a:srgbClr val="37474F"/>
                </a:solidFill>
                <a:latin typeface="Courier New" pitchFamily="49"/>
                <a:ea typeface="Courier New" pitchFamily="49"/>
                <a:cs typeface="Courier New" pitchFamily="49"/>
              </a:rPr>
            </a:br>
            <a:endParaRPr lang="zxx-none" sz="1050">
              <a:solidFill>
                <a:srgbClr val="37474F"/>
              </a:solidFill>
              <a:latin typeface="Courier New" pitchFamily="49"/>
              <a:ea typeface="Courier New" pitchFamily="49"/>
              <a:cs typeface="Courier New" pitchFamily="49"/>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3E92C5FB-817F-4FB9-BF4A-108CE746CE1E}"/>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7971AB1A-7647-4652-A76E-ADB36C6017C8}"/>
              </a:ext>
            </a:extLst>
          </p:cNvPr>
          <p:cNvSpPr/>
          <p:nvPr/>
        </p:nvSpPr>
        <p:spPr>
          <a:xfrm>
            <a:off x="5273673" y="539974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B3B112AD-9D15-4DEE-8D48-5E96C314FF29}"/>
              </a:ext>
            </a:extLst>
          </p:cNvPr>
          <p:cNvSpPr/>
          <p:nvPr/>
        </p:nvSpPr>
        <p:spPr>
          <a:xfrm>
            <a:off x="5273673" y="4319884"/>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3CBA92CE-B03E-44EA-BEA2-133B46E626E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6CB2BFD6-17CF-4642-8009-0A061D751FB2}"/>
              </a:ext>
            </a:extLst>
          </p:cNvPr>
          <p:cNvSpPr txBox="1">
            <a:spLocks noGrp="1"/>
          </p:cNvSpPr>
          <p:nvPr>
            <p:ph type="title"/>
          </p:nvPr>
        </p:nvSpPr>
        <p:spPr/>
        <p:txBody>
          <a:bodyPr/>
          <a:lstStyle/>
          <a:p>
            <a:pPr lvl="0"/>
            <a:r>
              <a:rPr lang="it-IT" dirty="0"/>
              <a:t>Un primo esempio</a:t>
            </a:r>
          </a:p>
        </p:txBody>
      </p:sp>
      <p:sp>
        <p:nvSpPr>
          <p:cNvPr id="9" name="Segnaposto contenuto 8">
            <a:extLst>
              <a:ext uri="{FF2B5EF4-FFF2-40B4-BE49-F238E27FC236}">
                <a16:creationId xmlns:a16="http://schemas.microsoft.com/office/drawing/2014/main" id="{8E20813A-641F-4F0A-B25B-97878DEFA968}"/>
              </a:ext>
            </a:extLst>
          </p:cNvPr>
          <p:cNvSpPr>
            <a:spLocks noGrp="1"/>
          </p:cNvSpPr>
          <p:nvPr>
            <p:ph sz="half" idx="2"/>
          </p:nvPr>
        </p:nvSpPr>
        <p:spPr>
          <a:xfrm>
            <a:off x="5276850" y="1133605"/>
            <a:ext cx="6915150" cy="5223354"/>
          </a:xfrm>
        </p:spPr>
        <p:txBody>
          <a:bodyPr>
            <a:normAutofit/>
          </a:bodyPr>
          <a:lstStyle/>
          <a:p>
            <a:r>
              <a:rPr lang="zxx-none" dirty="0"/>
              <a:t>Ora possiamo disegnare il triangolo sullo schermo. Per efficienza, conviene inizializzare l'oggetto nel metodo </a:t>
            </a:r>
            <a:r>
              <a:rPr lang="zxx-none" dirty="0">
                <a:solidFill>
                  <a:srgbClr val="A60540"/>
                </a:solidFill>
              </a:rPr>
              <a:t>onSurfaceCreated() </a:t>
            </a:r>
            <a:r>
              <a:rPr lang="zxx-none" dirty="0"/>
              <a:t>del </a:t>
            </a:r>
            <a:r>
              <a:rPr lang="zxx-none" dirty="0">
                <a:solidFill>
                  <a:srgbClr val="00B0F0"/>
                </a:solidFill>
              </a:rPr>
              <a:t>GLSurfaceView.Renderer</a:t>
            </a:r>
            <a:r>
              <a:rPr lang="zxx-none" dirty="0"/>
              <a:t>.</a:t>
            </a:r>
          </a:p>
          <a:p>
            <a:endParaRPr lang="zxx-none" dirty="0"/>
          </a:p>
          <a:p>
            <a:r>
              <a:rPr lang="it-IT" sz="1400" dirty="0">
                <a:solidFill>
                  <a:srgbClr val="0000FF"/>
                </a:solidFill>
                <a:latin typeface="Consolas" panose="020B0609020204030204" pitchFamily="49" charset="0"/>
              </a:rPr>
              <a:t>public</a:t>
            </a:r>
            <a:r>
              <a:rPr lang="it-IT" sz="1400" dirty="0">
                <a:solidFill>
                  <a:srgbClr val="000000"/>
                </a:solidFill>
                <a:latin typeface="Consolas" panose="020B0609020204030204" pitchFamily="49" charset="0"/>
              </a:rPr>
              <a:t> </a:t>
            </a:r>
            <a:r>
              <a:rPr lang="it-IT" sz="1400" dirty="0">
                <a:solidFill>
                  <a:srgbClr val="0000FF"/>
                </a:solidFill>
                <a:latin typeface="Consolas" panose="020B0609020204030204" pitchFamily="49" charset="0"/>
              </a:rPr>
              <a:t>class</a:t>
            </a:r>
            <a:r>
              <a:rPr lang="it-IT" sz="1400" dirty="0">
                <a:solidFill>
                  <a:srgbClr val="000000"/>
                </a:solidFill>
                <a:latin typeface="Consolas" panose="020B0609020204030204" pitchFamily="49" charset="0"/>
              </a:rPr>
              <a:t> </a:t>
            </a:r>
            <a:r>
              <a:rPr lang="it-IT" sz="1400" dirty="0" err="1">
                <a:solidFill>
                  <a:srgbClr val="267F99"/>
                </a:solidFill>
                <a:latin typeface="Consolas" panose="020B0609020204030204" pitchFamily="49" charset="0"/>
              </a:rPr>
              <a:t>MyGLRendererTriangle</a:t>
            </a:r>
            <a:r>
              <a:rPr lang="it-IT" sz="1400" dirty="0">
                <a:solidFill>
                  <a:srgbClr val="000000"/>
                </a:solidFill>
                <a:latin typeface="Consolas" panose="020B0609020204030204" pitchFamily="49" charset="0"/>
              </a:rPr>
              <a:t> </a:t>
            </a:r>
            <a:r>
              <a:rPr lang="it-IT" sz="1400" dirty="0" err="1">
                <a:solidFill>
                  <a:srgbClr val="0000FF"/>
                </a:solidFill>
                <a:latin typeface="Consolas" panose="020B0609020204030204" pitchFamily="49" charset="0"/>
              </a:rPr>
              <a:t>implements</a:t>
            </a:r>
            <a:r>
              <a:rPr lang="it-IT" sz="1400" dirty="0">
                <a:solidFill>
                  <a:srgbClr val="000000"/>
                </a:solidFill>
                <a:latin typeface="Consolas" panose="020B0609020204030204" pitchFamily="49" charset="0"/>
              </a:rPr>
              <a:t> </a:t>
            </a:r>
            <a:r>
              <a:rPr lang="it-IT" sz="1400" dirty="0" err="1">
                <a:solidFill>
                  <a:srgbClr val="267F99"/>
                </a:solidFill>
                <a:latin typeface="Consolas" panose="020B0609020204030204" pitchFamily="49" charset="0"/>
              </a:rPr>
              <a:t>GLSurfaceView.Renderer</a:t>
            </a:r>
            <a:r>
              <a:rPr lang="it-IT" sz="1400" dirty="0">
                <a:solidFill>
                  <a:srgbClr val="000000"/>
                </a:solidFill>
                <a:latin typeface="Consolas" panose="020B0609020204030204" pitchFamily="49" charset="0"/>
              </a:rPr>
              <a:t>{</a:t>
            </a:r>
            <a:br>
              <a:rPr lang="zxx-none" sz="1400" dirty="0"/>
            </a:br>
            <a:r>
              <a:rPr lang="zxx-none" sz="1400" dirty="0"/>
              <a:t>    ...</a:t>
            </a:r>
            <a:br>
              <a:rPr lang="zxx-none" sz="1400" dirty="0"/>
            </a:br>
            <a:r>
              <a:rPr lang="zxx-none" sz="1400" dirty="0"/>
              <a:t>    </a:t>
            </a:r>
            <a:r>
              <a:rPr lang="it-IT" sz="1400" dirty="0">
                <a:solidFill>
                  <a:srgbClr val="0000FF"/>
                </a:solidFill>
                <a:latin typeface="Consolas" panose="020B0609020204030204" pitchFamily="49" charset="0"/>
              </a:rPr>
              <a:t>private</a:t>
            </a:r>
            <a:r>
              <a:rPr lang="it-IT" sz="1400" dirty="0">
                <a:solidFill>
                  <a:srgbClr val="000000"/>
                </a:solidFill>
                <a:latin typeface="Consolas" panose="020B0609020204030204" pitchFamily="49" charset="0"/>
              </a:rPr>
              <a:t> </a:t>
            </a:r>
            <a:r>
              <a:rPr lang="it-IT" sz="1400" dirty="0" err="1">
                <a:solidFill>
                  <a:srgbClr val="267F99"/>
                </a:solidFill>
                <a:latin typeface="Consolas" panose="020B0609020204030204" pitchFamily="49" charset="0"/>
              </a:rPr>
              <a:t>Triangle</a:t>
            </a:r>
            <a:r>
              <a:rPr lang="it-IT" sz="1400" dirty="0">
                <a:solidFill>
                  <a:srgbClr val="000000"/>
                </a:solidFill>
                <a:latin typeface="Consolas" panose="020B0609020204030204" pitchFamily="49" charset="0"/>
              </a:rPr>
              <a:t> </a:t>
            </a:r>
            <a:r>
              <a:rPr lang="it-IT" sz="1400" dirty="0" err="1">
                <a:solidFill>
                  <a:srgbClr val="001080"/>
                </a:solidFill>
                <a:latin typeface="Consolas" panose="020B0609020204030204" pitchFamily="49" charset="0"/>
              </a:rPr>
              <a:t>mTriangle</a:t>
            </a:r>
            <a:r>
              <a:rPr lang="it-IT" sz="1400" dirty="0">
                <a:solidFill>
                  <a:srgbClr val="000000"/>
                </a:solidFill>
                <a:latin typeface="Consolas" panose="020B0609020204030204" pitchFamily="49" charset="0"/>
              </a:rPr>
              <a:t>;</a:t>
            </a:r>
          </a:p>
          <a:p>
            <a:r>
              <a:rPr lang="it-IT" sz="1400" dirty="0">
                <a:solidFill>
                  <a:srgbClr val="0000FF"/>
                </a:solidFill>
                <a:latin typeface="Consolas" panose="020B0609020204030204" pitchFamily="49" charset="0"/>
              </a:rPr>
              <a:t>  public</a:t>
            </a:r>
            <a:r>
              <a:rPr lang="it-IT" sz="1400" dirty="0">
                <a:solidFill>
                  <a:srgbClr val="000000"/>
                </a:solidFill>
                <a:latin typeface="Consolas" panose="020B0609020204030204" pitchFamily="49" charset="0"/>
              </a:rPr>
              <a:t> </a:t>
            </a:r>
            <a:r>
              <a:rPr lang="it-IT" sz="1400" dirty="0" err="1">
                <a:solidFill>
                  <a:srgbClr val="267F99"/>
                </a:solidFill>
                <a:latin typeface="Consolas" panose="020B0609020204030204" pitchFamily="49" charset="0"/>
              </a:rPr>
              <a:t>void</a:t>
            </a:r>
            <a:r>
              <a:rPr lang="it-IT" sz="1400" dirty="0">
                <a:solidFill>
                  <a:srgbClr val="000000"/>
                </a:solidFill>
                <a:latin typeface="Consolas" panose="020B0609020204030204" pitchFamily="49" charset="0"/>
              </a:rPr>
              <a:t> </a:t>
            </a:r>
            <a:r>
              <a:rPr lang="it-IT" sz="1400" dirty="0" err="1">
                <a:solidFill>
                  <a:srgbClr val="795E26"/>
                </a:solidFill>
                <a:latin typeface="Consolas" panose="020B0609020204030204" pitchFamily="49" charset="0"/>
              </a:rPr>
              <a:t>onSurfaceCreated</a:t>
            </a:r>
            <a:r>
              <a:rPr lang="it-IT" sz="1400" dirty="0">
                <a:solidFill>
                  <a:srgbClr val="000000"/>
                </a:solidFill>
                <a:latin typeface="Consolas" panose="020B0609020204030204" pitchFamily="49" charset="0"/>
              </a:rPr>
              <a:t>(</a:t>
            </a:r>
            <a:r>
              <a:rPr lang="it-IT" sz="1400" dirty="0">
                <a:solidFill>
                  <a:srgbClr val="267F99"/>
                </a:solidFill>
                <a:latin typeface="Consolas" panose="020B0609020204030204" pitchFamily="49" charset="0"/>
              </a:rPr>
              <a:t>GL10</a:t>
            </a:r>
            <a:r>
              <a:rPr lang="it-IT" sz="1400" dirty="0">
                <a:solidFill>
                  <a:srgbClr val="000000"/>
                </a:solidFill>
                <a:latin typeface="Consolas" panose="020B0609020204030204" pitchFamily="49" charset="0"/>
              </a:rPr>
              <a:t> </a:t>
            </a:r>
            <a:r>
              <a:rPr lang="it-IT" sz="1400" dirty="0" err="1">
                <a:solidFill>
                  <a:srgbClr val="001080"/>
                </a:solidFill>
                <a:latin typeface="Consolas" panose="020B0609020204030204" pitchFamily="49" charset="0"/>
              </a:rPr>
              <a:t>unused</a:t>
            </a:r>
            <a:r>
              <a:rPr lang="it-IT" sz="1400" dirty="0">
                <a:solidFill>
                  <a:srgbClr val="000000"/>
                </a:solidFill>
                <a:latin typeface="Consolas" panose="020B0609020204030204" pitchFamily="49" charset="0"/>
              </a:rPr>
              <a:t>, </a:t>
            </a:r>
            <a:r>
              <a:rPr lang="it-IT" sz="1400" dirty="0" err="1">
                <a:solidFill>
                  <a:srgbClr val="267F99"/>
                </a:solidFill>
                <a:latin typeface="Consolas" panose="020B0609020204030204" pitchFamily="49" charset="0"/>
              </a:rPr>
              <a:t>EGLConfig</a:t>
            </a:r>
            <a:r>
              <a:rPr lang="it-IT" sz="1400" dirty="0">
                <a:solidFill>
                  <a:srgbClr val="000000"/>
                </a:solidFill>
                <a:latin typeface="Consolas" panose="020B0609020204030204" pitchFamily="49" charset="0"/>
              </a:rPr>
              <a:t> </a:t>
            </a:r>
            <a:r>
              <a:rPr lang="it-IT" sz="1400" dirty="0" err="1">
                <a:solidFill>
                  <a:srgbClr val="001080"/>
                </a:solidFill>
                <a:latin typeface="Consolas" panose="020B0609020204030204" pitchFamily="49" charset="0"/>
              </a:rPr>
              <a:t>config</a:t>
            </a:r>
            <a:r>
              <a:rPr lang="it-IT" sz="1400" dirty="0">
                <a:solidFill>
                  <a:srgbClr val="000000"/>
                </a:solidFill>
                <a:latin typeface="Consolas" panose="020B0609020204030204" pitchFamily="49" charset="0"/>
              </a:rPr>
              <a:t>) {</a:t>
            </a:r>
          </a:p>
          <a:p>
            <a:r>
              <a:rPr lang="it-IT" sz="1400" dirty="0"/>
              <a:t>        </a:t>
            </a:r>
            <a:r>
              <a:rPr lang="zxx-none" sz="1400" dirty="0"/>
              <a:t>...</a:t>
            </a:r>
            <a:endParaRPr lang="it-IT" sz="1400" dirty="0">
              <a:solidFill>
                <a:srgbClr val="000000"/>
              </a:solidFill>
              <a:latin typeface="Consolas" panose="020B0609020204030204" pitchFamily="49" charset="0"/>
            </a:endParaRPr>
          </a:p>
          <a:p>
            <a:r>
              <a:rPr lang="it-IT" sz="1400" dirty="0">
                <a:solidFill>
                  <a:srgbClr val="000000"/>
                </a:solidFill>
                <a:latin typeface="Consolas" panose="020B0609020204030204" pitchFamily="49" charset="0"/>
              </a:rPr>
              <a:t>    </a:t>
            </a:r>
            <a:r>
              <a:rPr lang="it-IT" sz="1400" dirty="0">
                <a:solidFill>
                  <a:srgbClr val="008000"/>
                </a:solidFill>
                <a:latin typeface="Consolas" panose="020B0609020204030204" pitchFamily="49" charset="0"/>
              </a:rPr>
              <a:t>// Inizializza un triangolo</a:t>
            </a:r>
            <a:endParaRPr lang="it-IT" sz="1400" dirty="0">
              <a:solidFill>
                <a:srgbClr val="000000"/>
              </a:solidFill>
              <a:latin typeface="Consolas" panose="020B0609020204030204" pitchFamily="49" charset="0"/>
            </a:endParaRPr>
          </a:p>
          <a:p>
            <a:r>
              <a:rPr lang="it-IT" sz="1400" dirty="0">
                <a:solidFill>
                  <a:srgbClr val="000000"/>
                </a:solidFill>
                <a:latin typeface="Consolas" panose="020B0609020204030204" pitchFamily="49" charset="0"/>
              </a:rPr>
              <a:t>    </a:t>
            </a:r>
            <a:r>
              <a:rPr lang="it-IT" sz="1400" dirty="0" err="1">
                <a:solidFill>
                  <a:srgbClr val="001080"/>
                </a:solidFill>
                <a:latin typeface="Consolas" panose="020B0609020204030204" pitchFamily="49" charset="0"/>
              </a:rPr>
              <a:t>mTriangle</a:t>
            </a:r>
            <a:r>
              <a:rPr lang="it-IT" sz="1400" dirty="0">
                <a:solidFill>
                  <a:srgbClr val="000000"/>
                </a:solidFill>
                <a:latin typeface="Consolas" panose="020B0609020204030204" pitchFamily="49" charset="0"/>
              </a:rPr>
              <a:t> = </a:t>
            </a:r>
            <a:r>
              <a:rPr lang="it-IT" sz="1400" dirty="0">
                <a:solidFill>
                  <a:srgbClr val="AF00DB"/>
                </a:solidFill>
                <a:latin typeface="Consolas" panose="020B0609020204030204" pitchFamily="49" charset="0"/>
              </a:rPr>
              <a:t>new</a:t>
            </a:r>
            <a:r>
              <a:rPr lang="it-IT" sz="1400" dirty="0">
                <a:solidFill>
                  <a:srgbClr val="000000"/>
                </a:solidFill>
                <a:latin typeface="Consolas" panose="020B0609020204030204" pitchFamily="49" charset="0"/>
              </a:rPr>
              <a:t> </a:t>
            </a:r>
            <a:r>
              <a:rPr lang="it-IT" sz="1400" dirty="0" err="1">
                <a:solidFill>
                  <a:srgbClr val="795E26"/>
                </a:solidFill>
                <a:latin typeface="Consolas" panose="020B0609020204030204" pitchFamily="49" charset="0"/>
              </a:rPr>
              <a:t>Triangle</a:t>
            </a:r>
            <a:r>
              <a:rPr lang="it-IT" sz="1400" dirty="0">
                <a:solidFill>
                  <a:srgbClr val="000000"/>
                </a:solidFill>
                <a:latin typeface="Consolas" panose="020B0609020204030204" pitchFamily="49" charset="0"/>
              </a:rPr>
              <a:t>();</a:t>
            </a:r>
          </a:p>
          <a:p>
            <a:r>
              <a:rPr lang="it-IT" sz="1400" dirty="0">
                <a:solidFill>
                  <a:srgbClr val="000000"/>
                </a:solidFill>
                <a:latin typeface="Consolas" panose="020B0609020204030204" pitchFamily="49" charset="0"/>
              </a:rPr>
              <a:t>  }</a:t>
            </a:r>
          </a:p>
          <a:p>
            <a:r>
              <a:rPr lang="zxx-none" sz="1400" dirty="0"/>
              <a:t> </a:t>
            </a:r>
            <a:r>
              <a:rPr lang="it-IT" sz="1400" dirty="0"/>
              <a:t>    </a:t>
            </a:r>
            <a:r>
              <a:rPr lang="zxx-none" sz="1400" dirty="0"/>
              <a:t>...</a:t>
            </a:r>
            <a:endParaRPr lang="it-IT" sz="1400" dirty="0">
              <a:solidFill>
                <a:srgbClr val="000000"/>
              </a:solidFill>
              <a:latin typeface="Consolas" panose="020B0609020204030204" pitchFamily="49" charset="0"/>
            </a:endParaRPr>
          </a:p>
          <a:p>
            <a:r>
              <a:rPr lang="it-IT" sz="1400" dirty="0">
                <a:solidFill>
                  <a:srgbClr val="000000"/>
                </a:solidFill>
                <a:latin typeface="Consolas" panose="020B0609020204030204" pitchFamily="49" charset="0"/>
              </a:rPr>
              <a:t>}</a:t>
            </a:r>
            <a:endParaRPr lang="zxx-none" sz="1400" dirty="0"/>
          </a:p>
        </p:txBody>
      </p:sp>
      <p:sp>
        <p:nvSpPr>
          <p:cNvPr id="4" name="Titolo 6">
            <a:extLst>
              <a:ext uri="{FF2B5EF4-FFF2-40B4-BE49-F238E27FC236}">
                <a16:creationId xmlns:a16="http://schemas.microsoft.com/office/drawing/2014/main" id="{E5371A76-C0DB-4D90-8531-30A257B18C17}"/>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BB7D65C4-61EB-4FFB-AEBB-86E7C95351F2}"/>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83AED65D-C527-408C-929E-492A68B856C5}"/>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3F8EBD68-514D-4BC6-8D35-0C7F98FAF9FD}"/>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B3E83CA6-78A5-4E7C-B301-4A3A5F589261}"/>
              </a:ext>
            </a:extLst>
          </p:cNvPr>
          <p:cNvSpPr txBox="1">
            <a:spLocks noGrp="1"/>
          </p:cNvSpPr>
          <p:nvPr>
            <p:ph type="title"/>
          </p:nvPr>
        </p:nvSpPr>
        <p:spPr/>
        <p:txBody>
          <a:bodyPr/>
          <a:lstStyle/>
          <a:p>
            <a:pPr lvl="0"/>
            <a:r>
              <a:rPr lang="it-IT" dirty="0"/>
              <a:t>Un primo esempio</a:t>
            </a:r>
          </a:p>
        </p:txBody>
      </p:sp>
      <p:sp>
        <p:nvSpPr>
          <p:cNvPr id="9" name="Segnaposto contenuto 8">
            <a:extLst>
              <a:ext uri="{FF2B5EF4-FFF2-40B4-BE49-F238E27FC236}">
                <a16:creationId xmlns:a16="http://schemas.microsoft.com/office/drawing/2014/main" id="{3694AD46-4F14-4E1D-9308-06249EEB007E}"/>
              </a:ext>
            </a:extLst>
          </p:cNvPr>
          <p:cNvSpPr>
            <a:spLocks noGrp="1"/>
          </p:cNvSpPr>
          <p:nvPr>
            <p:ph sz="half" idx="2"/>
          </p:nvPr>
        </p:nvSpPr>
        <p:spPr/>
        <p:txBody>
          <a:bodyPr>
            <a:normAutofit fontScale="85000" lnSpcReduction="10000"/>
          </a:bodyPr>
          <a:lstStyle/>
          <a:p>
            <a:pPr>
              <a:lnSpc>
                <a:spcPct val="120000"/>
              </a:lnSpc>
            </a:pPr>
            <a:r>
              <a:rPr lang="zxx-none" dirty="0"/>
              <a:t>Utilizzando OpenGL ES 2.0 bisogna definire il vertex shader ed il fragment shader per la gestione della pipeline. Questi sono rappresentati sotto forma di stringhe come attributi della classe </a:t>
            </a:r>
            <a:r>
              <a:rPr lang="zxx-none" dirty="0">
                <a:solidFill>
                  <a:srgbClr val="F20732"/>
                </a:solidFill>
              </a:rPr>
              <a:t>Triangle</a:t>
            </a:r>
            <a:r>
              <a:rPr lang="it-IT" dirty="0">
                <a:solidFill>
                  <a:srgbClr val="00B0F0"/>
                </a:solidFill>
              </a:rPr>
              <a:t>.</a:t>
            </a:r>
          </a:p>
          <a:p>
            <a:endParaRPr lang="it-IT" dirty="0"/>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class</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Triangle</a:t>
            </a:r>
            <a:r>
              <a:rPr lang="it-IT" dirty="0">
                <a:solidFill>
                  <a:srgbClr val="000000"/>
                </a:solidFill>
                <a:latin typeface="Consolas" panose="020B0609020204030204" pitchFamily="49" charset="0"/>
              </a:rPr>
              <a:t> {</a:t>
            </a:r>
          </a:p>
          <a:p>
            <a:br>
              <a:rPr lang="en-US" dirty="0">
                <a:solidFill>
                  <a:srgbClr val="37474F"/>
                </a:solidFill>
                <a:latin typeface="Courier New" panose="02070309020205020404" pitchFamily="49" charset="0"/>
                <a:ea typeface="Times New Roman" panose="02020603050405020304" pitchFamily="18" charset="0"/>
              </a:rPr>
            </a:br>
            <a:br>
              <a:rPr lang="en-US" dirty="0">
                <a:solidFill>
                  <a:srgbClr val="37474F"/>
                </a:solidFill>
                <a:latin typeface="Courier New" panose="02070309020205020404" pitchFamily="49" charset="0"/>
                <a:ea typeface="Times New Roman" panose="02020603050405020304" pitchFamily="18" charset="0"/>
              </a:rPr>
            </a:br>
            <a:r>
              <a:rPr lang="en-US" dirty="0">
                <a:solidFill>
                  <a:srgbClr val="37474F"/>
                </a:solidFill>
                <a:latin typeface="Courier New" panose="02070309020205020404" pitchFamily="49" charset="0"/>
                <a:ea typeface="Times New Roman" panose="02020603050405020304" pitchFamily="18"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String</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vertexShaderCode</a:t>
            </a:r>
            <a:r>
              <a:rPr lang="it-IT" dirty="0">
                <a:solidFill>
                  <a:srgbClr val="000000"/>
                </a:solidFill>
                <a:latin typeface="Consolas" panose="020B0609020204030204" pitchFamily="49" charset="0"/>
              </a:rPr>
              <a:t> =</a:t>
            </a:r>
          </a:p>
          <a:p>
            <a:br>
              <a:rPr lang="en-US" dirty="0">
                <a:solidFill>
                  <a:srgbClr val="37474F"/>
                </a:solidFill>
                <a:latin typeface="Courier New" panose="02070309020205020404" pitchFamily="49" charset="0"/>
                <a:ea typeface="Times New Roman" panose="02020603050405020304" pitchFamily="18" charset="0"/>
              </a:rPr>
            </a:br>
            <a:r>
              <a:rPr lang="en-US" dirty="0">
                <a:solidFill>
                  <a:srgbClr val="37474F"/>
                </a:solidFill>
                <a:latin typeface="Courier New" panose="02070309020205020404" pitchFamily="49" charset="0"/>
                <a:ea typeface="Times New Roman" panose="02020603050405020304" pitchFamily="18" charset="0"/>
              </a:rPr>
              <a:t>        </a:t>
            </a:r>
            <a:r>
              <a:rPr lang="en-US" dirty="0">
                <a:solidFill>
                  <a:schemeClr val="accent2"/>
                </a:solidFill>
                <a:latin typeface="Courier New" panose="02070309020205020404" pitchFamily="49" charset="0"/>
                <a:ea typeface="Times New Roman" panose="02020603050405020304" pitchFamily="18" charset="0"/>
              </a:rPr>
              <a:t>"attribute vec4 </a:t>
            </a:r>
            <a:r>
              <a:rPr lang="en-US" dirty="0" err="1">
                <a:solidFill>
                  <a:schemeClr val="accent2"/>
                </a:solidFill>
                <a:latin typeface="Courier New" panose="02070309020205020404" pitchFamily="49" charset="0"/>
                <a:ea typeface="Times New Roman" panose="02020603050405020304" pitchFamily="18" charset="0"/>
              </a:rPr>
              <a:t>vPosition</a:t>
            </a:r>
            <a:r>
              <a:rPr lang="en-US" dirty="0">
                <a:solidFill>
                  <a:schemeClr val="accent2"/>
                </a:solidFill>
                <a:latin typeface="Courier New" panose="02070309020205020404" pitchFamily="49" charset="0"/>
                <a:ea typeface="Times New Roman" panose="02020603050405020304" pitchFamily="18" charset="0"/>
              </a:rPr>
              <a:t>;" </a:t>
            </a:r>
            <a:r>
              <a:rPr lang="en-US" dirty="0">
                <a:latin typeface="Courier New" panose="02070309020205020404" pitchFamily="49" charset="0"/>
                <a:ea typeface="Times New Roman" panose="02020603050405020304" pitchFamily="18" charset="0"/>
              </a:rPr>
              <a:t>+</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"void main() {" +</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  </a:t>
            </a:r>
            <a:r>
              <a:rPr lang="en-US" dirty="0" err="1">
                <a:solidFill>
                  <a:schemeClr val="accent2"/>
                </a:solidFill>
                <a:latin typeface="Courier New" panose="02070309020205020404" pitchFamily="49" charset="0"/>
                <a:ea typeface="Times New Roman" panose="02020603050405020304" pitchFamily="18" charset="0"/>
              </a:rPr>
              <a:t>gl_Position</a:t>
            </a:r>
            <a:r>
              <a:rPr lang="en-US" dirty="0">
                <a:solidFill>
                  <a:schemeClr val="accent2"/>
                </a:solidFill>
                <a:latin typeface="Courier New" panose="02070309020205020404" pitchFamily="49" charset="0"/>
                <a:ea typeface="Times New Roman" panose="02020603050405020304" pitchFamily="18" charset="0"/>
              </a:rPr>
              <a:t> = </a:t>
            </a:r>
            <a:r>
              <a:rPr lang="en-US" dirty="0" err="1">
                <a:solidFill>
                  <a:schemeClr val="accent2"/>
                </a:solidFill>
                <a:latin typeface="Courier New" panose="02070309020205020404" pitchFamily="49" charset="0"/>
                <a:ea typeface="Times New Roman" panose="02020603050405020304" pitchFamily="18" charset="0"/>
              </a:rPr>
              <a:t>vPosition</a:t>
            </a:r>
            <a:r>
              <a:rPr lang="en-US" dirty="0">
                <a:solidFill>
                  <a:schemeClr val="accent2"/>
                </a:solidFill>
                <a:latin typeface="Courier New" panose="02070309020205020404" pitchFamily="49" charset="0"/>
                <a:ea typeface="Times New Roman" panose="02020603050405020304" pitchFamily="18" charset="0"/>
              </a:rPr>
              <a:t>;" </a:t>
            </a:r>
            <a:r>
              <a:rPr lang="en-US" dirty="0">
                <a:latin typeface="Courier New" panose="02070309020205020404" pitchFamily="49" charset="0"/>
                <a:ea typeface="Times New Roman" panose="02020603050405020304" pitchFamily="18" charset="0"/>
              </a:rPr>
              <a:t>+</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a:t>
            </a:r>
            <a:r>
              <a:rPr lang="en-US" dirty="0">
                <a:solidFill>
                  <a:srgbClr val="37474F"/>
                </a:solidFill>
                <a:latin typeface="Courier New" panose="02070309020205020404" pitchFamily="49" charset="0"/>
                <a:ea typeface="Times New Roman" panose="02020603050405020304" pitchFamily="18" charset="0"/>
              </a:rPr>
              <a:t>;</a:t>
            </a:r>
            <a:br>
              <a:rPr lang="en-US" dirty="0">
                <a:solidFill>
                  <a:srgbClr val="37474F"/>
                </a:solidFill>
                <a:latin typeface="Courier New" panose="02070309020205020404" pitchFamily="49" charset="0"/>
                <a:ea typeface="Times New Roman" panose="02020603050405020304" pitchFamily="18" charset="0"/>
              </a:rPr>
            </a:br>
            <a:br>
              <a:rPr lang="en-US" dirty="0">
                <a:solidFill>
                  <a:srgbClr val="37474F"/>
                </a:solidFill>
                <a:latin typeface="Courier New" panose="02070309020205020404" pitchFamily="49" charset="0"/>
                <a:ea typeface="Times New Roman" panose="02020603050405020304" pitchFamily="18" charset="0"/>
              </a:rPr>
            </a:br>
            <a:r>
              <a:rPr lang="en-US" dirty="0">
                <a:solidFill>
                  <a:srgbClr val="37474F"/>
                </a:solidFill>
                <a:latin typeface="Courier New" panose="02070309020205020404" pitchFamily="49" charset="0"/>
                <a:ea typeface="Times New Roman" panose="02020603050405020304" pitchFamily="18"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String</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fragmentShaderCode</a:t>
            </a:r>
            <a:r>
              <a:rPr lang="it-IT" dirty="0">
                <a:solidFill>
                  <a:srgbClr val="000000"/>
                </a:solidFill>
                <a:latin typeface="Consolas" panose="020B0609020204030204" pitchFamily="49" charset="0"/>
              </a:rPr>
              <a:t> =</a:t>
            </a:r>
          </a:p>
          <a:p>
            <a:pPr lvl="0"/>
            <a:r>
              <a:rPr lang="en-US" dirty="0">
                <a:solidFill>
                  <a:srgbClr val="37474F"/>
                </a:solidFill>
                <a:latin typeface="Courier New" panose="02070309020205020404" pitchFamily="49" charset="0"/>
                <a:ea typeface="Times New Roman" panose="02020603050405020304" pitchFamily="18" charset="0"/>
              </a:rPr>
              <a:t>        </a:t>
            </a:r>
            <a:r>
              <a:rPr lang="en-US" dirty="0">
                <a:solidFill>
                  <a:schemeClr val="accent2"/>
                </a:solidFill>
                <a:latin typeface="Courier New" panose="02070309020205020404" pitchFamily="49" charset="0"/>
                <a:ea typeface="Times New Roman" panose="02020603050405020304" pitchFamily="18" charset="0"/>
              </a:rPr>
              <a:t>"precision </a:t>
            </a:r>
            <a:r>
              <a:rPr lang="en-US" dirty="0" err="1">
                <a:solidFill>
                  <a:schemeClr val="accent2"/>
                </a:solidFill>
                <a:latin typeface="Courier New" panose="02070309020205020404" pitchFamily="49" charset="0"/>
                <a:ea typeface="Times New Roman" panose="02020603050405020304" pitchFamily="18" charset="0"/>
              </a:rPr>
              <a:t>mediump</a:t>
            </a:r>
            <a:r>
              <a:rPr lang="en-US" dirty="0">
                <a:solidFill>
                  <a:schemeClr val="accent2"/>
                </a:solidFill>
                <a:latin typeface="Courier New" panose="02070309020205020404" pitchFamily="49" charset="0"/>
                <a:ea typeface="Times New Roman" panose="02020603050405020304" pitchFamily="18" charset="0"/>
              </a:rPr>
              <a:t> float;" </a:t>
            </a:r>
            <a:r>
              <a:rPr lang="en-US" dirty="0">
                <a:latin typeface="Courier New" panose="02070309020205020404" pitchFamily="49" charset="0"/>
                <a:ea typeface="Times New Roman" panose="02020603050405020304" pitchFamily="18" charset="0"/>
              </a:rPr>
              <a:t>+</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"uniform vec4 </a:t>
            </a:r>
            <a:r>
              <a:rPr lang="en-US" dirty="0" err="1">
                <a:solidFill>
                  <a:schemeClr val="accent2"/>
                </a:solidFill>
                <a:latin typeface="Courier New" panose="02070309020205020404" pitchFamily="49" charset="0"/>
                <a:ea typeface="Times New Roman" panose="02020603050405020304" pitchFamily="18" charset="0"/>
              </a:rPr>
              <a:t>vColor</a:t>
            </a:r>
            <a:r>
              <a:rPr lang="en-US" dirty="0">
                <a:solidFill>
                  <a:schemeClr val="accent2"/>
                </a:solidFill>
                <a:latin typeface="Courier New" panose="02070309020205020404" pitchFamily="49" charset="0"/>
                <a:ea typeface="Times New Roman" panose="02020603050405020304" pitchFamily="18" charset="0"/>
              </a:rPr>
              <a:t>;" +</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"void main() {" +</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  </a:t>
            </a:r>
            <a:r>
              <a:rPr lang="en-US" dirty="0" err="1">
                <a:solidFill>
                  <a:schemeClr val="accent2"/>
                </a:solidFill>
                <a:latin typeface="Courier New" panose="02070309020205020404" pitchFamily="49" charset="0"/>
                <a:ea typeface="Times New Roman" panose="02020603050405020304" pitchFamily="18" charset="0"/>
              </a:rPr>
              <a:t>gl_FragColor</a:t>
            </a:r>
            <a:r>
              <a:rPr lang="en-US" dirty="0">
                <a:solidFill>
                  <a:schemeClr val="accent2"/>
                </a:solidFill>
                <a:latin typeface="Courier New" panose="02070309020205020404" pitchFamily="49" charset="0"/>
                <a:ea typeface="Times New Roman" panose="02020603050405020304" pitchFamily="18" charset="0"/>
              </a:rPr>
              <a:t> = </a:t>
            </a:r>
            <a:r>
              <a:rPr lang="en-US" dirty="0" err="1">
                <a:solidFill>
                  <a:schemeClr val="accent2"/>
                </a:solidFill>
                <a:latin typeface="Courier New" panose="02070309020205020404" pitchFamily="49" charset="0"/>
                <a:ea typeface="Times New Roman" panose="02020603050405020304" pitchFamily="18" charset="0"/>
              </a:rPr>
              <a:t>vColor</a:t>
            </a:r>
            <a:r>
              <a:rPr lang="en-US" dirty="0">
                <a:solidFill>
                  <a:schemeClr val="accent2"/>
                </a:solidFill>
                <a:latin typeface="Courier New" panose="02070309020205020404" pitchFamily="49" charset="0"/>
                <a:ea typeface="Times New Roman" panose="02020603050405020304" pitchFamily="18" charset="0"/>
              </a:rPr>
              <a:t>;" </a:t>
            </a:r>
            <a:r>
              <a:rPr lang="en-US" dirty="0">
                <a:latin typeface="Courier New" panose="02070309020205020404" pitchFamily="49" charset="0"/>
                <a:ea typeface="Times New Roman" panose="02020603050405020304" pitchFamily="18" charset="0"/>
              </a:rPr>
              <a:t>+</a:t>
            </a:r>
            <a:br>
              <a:rPr lang="en-US" dirty="0">
                <a:solidFill>
                  <a:schemeClr val="accent2"/>
                </a:solidFill>
                <a:latin typeface="Courier New" panose="02070309020205020404" pitchFamily="49" charset="0"/>
                <a:ea typeface="Times New Roman" panose="02020603050405020304" pitchFamily="18" charset="0"/>
              </a:rPr>
            </a:br>
            <a:r>
              <a:rPr lang="en-US" dirty="0">
                <a:solidFill>
                  <a:schemeClr val="accent2"/>
                </a:solidFill>
                <a:latin typeface="Courier New" panose="02070309020205020404" pitchFamily="49" charset="0"/>
                <a:ea typeface="Times New Roman" panose="02020603050405020304" pitchFamily="18" charset="0"/>
              </a:rPr>
              <a:t>        "}";</a:t>
            </a:r>
            <a:br>
              <a:rPr lang="en-US" dirty="0">
                <a:solidFill>
                  <a:srgbClr val="37474F"/>
                </a:solidFill>
                <a:latin typeface="Courier New" panose="02070309020205020404" pitchFamily="49" charset="0"/>
                <a:ea typeface="Times New Roman" panose="02020603050405020304" pitchFamily="18" charset="0"/>
              </a:rPr>
            </a:br>
            <a:br>
              <a:rPr lang="en-US" dirty="0">
                <a:solidFill>
                  <a:srgbClr val="37474F"/>
                </a:solidFill>
                <a:latin typeface="Courier New" panose="02070309020205020404" pitchFamily="49" charset="0"/>
                <a:ea typeface="Times New Roman" panose="02020603050405020304" pitchFamily="18" charset="0"/>
              </a:rPr>
            </a:br>
            <a:r>
              <a:rPr lang="en-US" dirty="0">
                <a:solidFill>
                  <a:srgbClr val="37474F"/>
                </a:solidFill>
                <a:latin typeface="Courier New" panose="02070309020205020404" pitchFamily="49" charset="0"/>
                <a:ea typeface="Times New Roman" panose="02020603050405020304" pitchFamily="18" charset="0"/>
              </a:rPr>
              <a:t>    ...</a:t>
            </a:r>
            <a:br>
              <a:rPr lang="en-US" dirty="0">
                <a:solidFill>
                  <a:srgbClr val="37474F"/>
                </a:solidFill>
                <a:latin typeface="Courier New" panose="02070309020205020404" pitchFamily="49" charset="0"/>
                <a:ea typeface="Times New Roman" panose="02020603050405020304" pitchFamily="18" charset="0"/>
              </a:rPr>
            </a:br>
            <a:r>
              <a:rPr lang="en-US" dirty="0">
                <a:solidFill>
                  <a:srgbClr val="37474F"/>
                </a:solidFill>
                <a:latin typeface="Courier New" panose="02070309020205020404" pitchFamily="49" charset="0"/>
                <a:ea typeface="Times New Roman" panose="02020603050405020304" pitchFamily="18" charset="0"/>
              </a:rPr>
              <a:t>}</a:t>
            </a:r>
            <a:endParaRPr lang="zxx-none" dirty="0"/>
          </a:p>
        </p:txBody>
      </p:sp>
      <p:sp>
        <p:nvSpPr>
          <p:cNvPr id="4" name="Titolo 6">
            <a:extLst>
              <a:ext uri="{FF2B5EF4-FFF2-40B4-BE49-F238E27FC236}">
                <a16:creationId xmlns:a16="http://schemas.microsoft.com/office/drawing/2014/main" id="{0A88F705-36E0-409B-B2B1-AB73A00B430E}"/>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A3FF9CF9-BC07-4729-8238-CC12543AC245}"/>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E091505E-E7D3-4B55-9CF2-D8E9CD8243EC}"/>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93F90B37-135D-4FD4-BAF1-8BEC5A602564}"/>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DFAEB506-1C9C-4C0B-B12F-57F99B284685}"/>
              </a:ext>
            </a:extLst>
          </p:cNvPr>
          <p:cNvSpPr txBox="1">
            <a:spLocks noGrp="1"/>
          </p:cNvSpPr>
          <p:nvPr>
            <p:ph type="title"/>
          </p:nvPr>
        </p:nvSpPr>
        <p:spPr/>
        <p:txBody>
          <a:bodyPr/>
          <a:lstStyle/>
          <a:p>
            <a:pPr lvl="0"/>
            <a:r>
              <a:rPr lang="it-IT" dirty="0"/>
              <a:t>Compiliamo gli shader</a:t>
            </a:r>
          </a:p>
        </p:txBody>
      </p:sp>
      <p:sp>
        <p:nvSpPr>
          <p:cNvPr id="9" name="Segnaposto contenuto 8">
            <a:extLst>
              <a:ext uri="{FF2B5EF4-FFF2-40B4-BE49-F238E27FC236}">
                <a16:creationId xmlns:a16="http://schemas.microsoft.com/office/drawing/2014/main" id="{894ED289-3C1A-4432-B45F-905A9D1DA8D0}"/>
              </a:ext>
            </a:extLst>
          </p:cNvPr>
          <p:cNvSpPr>
            <a:spLocks noGrp="1"/>
          </p:cNvSpPr>
          <p:nvPr>
            <p:ph sz="half" idx="2"/>
          </p:nvPr>
        </p:nvSpPr>
        <p:spPr/>
        <p:txBody>
          <a:bodyPr>
            <a:normAutofit fontScale="77500" lnSpcReduction="20000"/>
          </a:bodyPr>
          <a:lstStyle/>
          <a:p>
            <a:pPr>
              <a:lnSpc>
                <a:spcPct val="120000"/>
              </a:lnSpc>
            </a:pPr>
            <a:r>
              <a:rPr lang="zxx-none" dirty="0"/>
              <a:t>Gli shader sono scritti in GLSL, ovvero OpenGL Shading Language, quindi devono es</a:t>
            </a:r>
            <a:r>
              <a:rPr lang="it-IT" dirty="0"/>
              <a:t>s</a:t>
            </a:r>
            <a:r>
              <a:rPr lang="zxx-none" dirty="0"/>
              <a:t>ere compilati prima di essere usati nell'ambiente di OpenGL. Per farlo, inseriamo un metodo apposito nella classe </a:t>
            </a:r>
            <a:r>
              <a:rPr lang="it-IT" dirty="0">
                <a:solidFill>
                  <a:srgbClr val="F20732"/>
                </a:solidFill>
              </a:rPr>
              <a:t>Utility</a:t>
            </a:r>
            <a:r>
              <a:rPr lang="it-IT" dirty="0"/>
              <a:t>.</a:t>
            </a:r>
          </a:p>
          <a:p>
            <a:endParaRPr lang="it-IT" dirty="0">
              <a:solidFill>
                <a:srgbClr val="0000FF"/>
              </a:solidFill>
              <a:latin typeface="Consolas" panose="020B0609020204030204" pitchFamily="49" charset="0"/>
            </a:endParaRPr>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class</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Utility</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static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loadShader</a:t>
            </a:r>
            <a:r>
              <a:rPr lang="it-IT" dirty="0">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type</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String</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shaderCode</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create a vertex shader </a:t>
            </a:r>
            <a:r>
              <a:rPr lang="it-IT" dirty="0" err="1">
                <a:solidFill>
                  <a:srgbClr val="008000"/>
                </a:solidFill>
                <a:latin typeface="Consolas" panose="020B0609020204030204" pitchFamily="49" charset="0"/>
              </a:rPr>
              <a:t>type</a:t>
            </a:r>
            <a:r>
              <a:rPr lang="it-IT" dirty="0">
                <a:solidFill>
                  <a:srgbClr val="008000"/>
                </a:solidFill>
                <a:latin typeface="Consolas" panose="020B0609020204030204" pitchFamily="49" charset="0"/>
              </a:rPr>
              <a:t> (GLES20.GL_VERTEX_SHADER)</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or a </a:t>
            </a:r>
            <a:r>
              <a:rPr lang="it-IT" dirty="0" err="1">
                <a:solidFill>
                  <a:srgbClr val="008000"/>
                </a:solidFill>
                <a:latin typeface="Consolas" panose="020B0609020204030204" pitchFamily="49" charset="0"/>
              </a:rPr>
              <a:t>fragment</a:t>
            </a:r>
            <a:r>
              <a:rPr lang="it-IT" dirty="0">
                <a:solidFill>
                  <a:srgbClr val="008000"/>
                </a:solidFill>
                <a:latin typeface="Consolas" panose="020B0609020204030204" pitchFamily="49" charset="0"/>
              </a:rPr>
              <a:t> shader </a:t>
            </a:r>
            <a:r>
              <a:rPr lang="it-IT" dirty="0" err="1">
                <a:solidFill>
                  <a:srgbClr val="008000"/>
                </a:solidFill>
                <a:latin typeface="Consolas" panose="020B0609020204030204" pitchFamily="49" charset="0"/>
              </a:rPr>
              <a:t>type</a:t>
            </a:r>
            <a:r>
              <a:rPr lang="it-IT" dirty="0">
                <a:solidFill>
                  <a:srgbClr val="008000"/>
                </a:solidFill>
                <a:latin typeface="Consolas" panose="020B0609020204030204" pitchFamily="49" charset="0"/>
              </a:rPr>
              <a:t> (GLES20.GL_FRAGMENT_SHADER)</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shader</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glCreateShader</a:t>
            </a:r>
            <a:r>
              <a:rPr lang="it-IT" dirty="0">
                <a:solidFill>
                  <a:srgbClr val="000000"/>
                </a:solidFill>
                <a:latin typeface="Consolas" panose="020B0609020204030204" pitchFamily="49" charset="0"/>
              </a:rPr>
              <a:t>(</a:t>
            </a:r>
            <a:r>
              <a:rPr lang="it-IT" dirty="0" err="1">
                <a:solidFill>
                  <a:srgbClr val="001080"/>
                </a:solidFill>
                <a:latin typeface="Consolas" panose="020B0609020204030204" pitchFamily="49" charset="0"/>
              </a:rPr>
              <a:t>type</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add</a:t>
            </a:r>
            <a:r>
              <a:rPr lang="it-IT" dirty="0">
                <a:solidFill>
                  <a:srgbClr val="008000"/>
                </a:solidFill>
                <a:latin typeface="Consolas" panose="020B0609020204030204" pitchFamily="49" charset="0"/>
              </a:rPr>
              <a:t> the source code to the shader and compile it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glShaderSource</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shader</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shaderCode</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glCompileShader</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shader</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err="1">
                <a:solidFill>
                  <a:srgbClr val="AF00DB"/>
                </a:solidFill>
                <a:latin typeface="Consolas" panose="020B0609020204030204" pitchFamily="49" charset="0"/>
              </a:rPr>
              <a:t>return</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shader</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a:t>
            </a:r>
            <a:endParaRPr lang="zxx-none" dirty="0"/>
          </a:p>
        </p:txBody>
      </p:sp>
      <p:sp>
        <p:nvSpPr>
          <p:cNvPr id="4" name="Titolo 6">
            <a:extLst>
              <a:ext uri="{FF2B5EF4-FFF2-40B4-BE49-F238E27FC236}">
                <a16:creationId xmlns:a16="http://schemas.microsoft.com/office/drawing/2014/main" id="{1F2279AA-52F0-4DC4-89DB-45490510465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C27EB2D4-2889-4710-AC50-501BF216DC35}"/>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41FC13DE-D63F-407F-8582-6DCFB3D69187}"/>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1FB95EC8-5290-4B87-A493-05EF36D1D7D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7456CB3A-E5F6-4220-A855-109CEE225169}"/>
              </a:ext>
            </a:extLst>
          </p:cNvPr>
          <p:cNvSpPr txBox="1">
            <a:spLocks noGrp="1"/>
          </p:cNvSpPr>
          <p:nvPr>
            <p:ph type="title"/>
          </p:nvPr>
        </p:nvSpPr>
        <p:spPr/>
        <p:txBody>
          <a:bodyPr/>
          <a:lstStyle/>
          <a:p>
            <a:pPr lvl="0"/>
            <a:r>
              <a:rPr lang="it-IT" dirty="0"/>
              <a:t>Colleghiamo gli shader</a:t>
            </a:r>
          </a:p>
        </p:txBody>
      </p:sp>
      <p:sp>
        <p:nvSpPr>
          <p:cNvPr id="9" name="Segnaposto contenuto 8">
            <a:extLst>
              <a:ext uri="{FF2B5EF4-FFF2-40B4-BE49-F238E27FC236}">
                <a16:creationId xmlns:a16="http://schemas.microsoft.com/office/drawing/2014/main" id="{7B3370AC-7F4F-4485-A0CA-9357460383BD}"/>
              </a:ext>
            </a:extLst>
          </p:cNvPr>
          <p:cNvSpPr>
            <a:spLocks noGrp="1"/>
          </p:cNvSpPr>
          <p:nvPr>
            <p:ph sz="half" idx="2"/>
          </p:nvPr>
        </p:nvSpPr>
        <p:spPr>
          <a:xfrm>
            <a:off x="5008098" y="1133605"/>
            <a:ext cx="7183902" cy="5223354"/>
          </a:xfrm>
        </p:spPr>
        <p:txBody>
          <a:bodyPr>
            <a:normAutofit fontScale="62500" lnSpcReduction="20000"/>
          </a:bodyPr>
          <a:lstStyle/>
          <a:p>
            <a:r>
              <a:rPr lang="zxx-none" dirty="0"/>
              <a:t>Il codice compilato degli shaders va aggiunto alla classe </a:t>
            </a:r>
            <a:r>
              <a:rPr lang="zxx-none" dirty="0">
                <a:solidFill>
                  <a:srgbClr val="F20732"/>
                </a:solidFill>
              </a:rPr>
              <a:t>Triangle</a:t>
            </a:r>
            <a:r>
              <a:rPr lang="it-IT" dirty="0"/>
              <a:t>.</a:t>
            </a:r>
          </a:p>
          <a:p>
            <a:endParaRPr lang="it-IT" dirty="0"/>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class</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Triangle</a:t>
            </a:r>
            <a:r>
              <a:rPr lang="it-IT" dirty="0">
                <a:solidFill>
                  <a:srgbClr val="000000"/>
                </a:solidFill>
                <a:latin typeface="Consolas" panose="020B0609020204030204" pitchFamily="49" charset="0"/>
              </a:rPr>
              <a:t> {</a:t>
            </a:r>
            <a:br>
              <a:rPr lang="en-US" dirty="0"/>
            </a:br>
            <a:r>
              <a:rPr lang="en-US" dirty="0"/>
              <a:t>    ...</a:t>
            </a:r>
            <a:br>
              <a:rPr lang="en-US" dirty="0"/>
            </a:br>
            <a:br>
              <a:rPr lang="en-US" dirty="0"/>
            </a:br>
            <a:r>
              <a:rPr lang="en-US" dirty="0"/>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mProgram</a:t>
            </a:r>
            <a:r>
              <a:rPr lang="it-IT" dirty="0">
                <a:solidFill>
                  <a:srgbClr val="000000"/>
                </a:solidFill>
                <a:latin typeface="Consolas" panose="020B0609020204030204" pitchFamily="49" charset="0"/>
              </a:rPr>
              <a:t>;</a:t>
            </a:r>
          </a:p>
          <a:p>
            <a:br>
              <a:rPr lang="en-US" dirty="0"/>
            </a:br>
            <a:r>
              <a:rPr lang="en-US" dirty="0"/>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Triangle</a:t>
            </a:r>
            <a:r>
              <a:rPr lang="it-IT" dirty="0">
                <a:solidFill>
                  <a:srgbClr val="000000"/>
                </a:solidFill>
                <a:latin typeface="Consolas" panose="020B0609020204030204" pitchFamily="49" charset="0"/>
              </a:rPr>
              <a:t>() {</a:t>
            </a:r>
          </a:p>
          <a:p>
            <a:r>
              <a:rPr lang="en-US" dirty="0"/>
              <a:t>        ...</a:t>
            </a:r>
            <a:br>
              <a:rPr lang="en-US" dirty="0"/>
            </a:br>
            <a:br>
              <a:rPr lang="en-US" dirty="0"/>
            </a:br>
            <a:r>
              <a:rPr lang="en-US" dirty="0"/>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vertexShader</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Utility</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loadShader</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GL_VERTEX_SHADER</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vertexShaderCode</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fragmentShader</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Utility</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loadShader</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GL_FRAGMENT_SHADER</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fragmentShaderCode</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Crea un programma OpenGL ES</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mProgram</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glCreateProgram</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Aggiunge il vertex shader al programma</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glAttachShader</a:t>
            </a:r>
            <a:r>
              <a:rPr lang="it-IT" dirty="0">
                <a:solidFill>
                  <a:srgbClr val="000000"/>
                </a:solidFill>
                <a:latin typeface="Consolas" panose="020B0609020204030204" pitchFamily="49" charset="0"/>
              </a:rPr>
              <a:t>(</a:t>
            </a:r>
            <a:r>
              <a:rPr lang="it-IT" dirty="0" err="1">
                <a:solidFill>
                  <a:srgbClr val="328267"/>
                </a:solidFill>
                <a:latin typeface="Consolas" panose="020B0609020204030204" pitchFamily="49" charset="0"/>
              </a:rPr>
              <a:t>mProgram</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vertexShader</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Aggiunge il </a:t>
            </a:r>
            <a:r>
              <a:rPr lang="it-IT" dirty="0" err="1">
                <a:solidFill>
                  <a:srgbClr val="008000"/>
                </a:solidFill>
                <a:latin typeface="Consolas" panose="020B0609020204030204" pitchFamily="49" charset="0"/>
              </a:rPr>
              <a:t>fragment</a:t>
            </a:r>
            <a:r>
              <a:rPr lang="it-IT" dirty="0">
                <a:solidFill>
                  <a:srgbClr val="008000"/>
                </a:solidFill>
                <a:latin typeface="Consolas" panose="020B0609020204030204" pitchFamily="49" charset="0"/>
              </a:rPr>
              <a:t> shader al programma</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glAttachShader</a:t>
            </a:r>
            <a:r>
              <a:rPr lang="it-IT" dirty="0">
                <a:solidFill>
                  <a:srgbClr val="000000"/>
                </a:solidFill>
                <a:latin typeface="Consolas" panose="020B0609020204030204" pitchFamily="49" charset="0"/>
              </a:rPr>
              <a:t>(</a:t>
            </a:r>
            <a:r>
              <a:rPr lang="it-IT" dirty="0" err="1">
                <a:solidFill>
                  <a:srgbClr val="328267"/>
                </a:solidFill>
                <a:latin typeface="Consolas" panose="020B0609020204030204" pitchFamily="49" charset="0"/>
              </a:rPr>
              <a:t>mProgram</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fragmentShader</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Crea gli eseguibili del programma OpenGL ES</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glLinkProgram</a:t>
            </a:r>
            <a:r>
              <a:rPr lang="it-IT" dirty="0">
                <a:solidFill>
                  <a:srgbClr val="000000"/>
                </a:solidFill>
                <a:latin typeface="Consolas" panose="020B0609020204030204" pitchFamily="49" charset="0"/>
              </a:rPr>
              <a:t>(</a:t>
            </a:r>
            <a:r>
              <a:rPr lang="it-IT" dirty="0" err="1">
                <a:solidFill>
                  <a:srgbClr val="328267"/>
                </a:solidFill>
                <a:latin typeface="Consolas" panose="020B0609020204030204" pitchFamily="49" charset="0"/>
              </a:rPr>
              <a:t>mProgram</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br>
              <a:rPr lang="en-US" dirty="0"/>
            </a:br>
            <a:r>
              <a:rPr lang="it-IT" dirty="0">
                <a:solidFill>
                  <a:srgbClr val="000000"/>
                </a:solidFill>
                <a:latin typeface="Consolas" panose="020B0609020204030204" pitchFamily="49" charset="0"/>
              </a:rPr>
              <a:t>}</a:t>
            </a:r>
            <a:endParaRPr lang="zxx-none" dirty="0"/>
          </a:p>
        </p:txBody>
      </p:sp>
      <p:sp>
        <p:nvSpPr>
          <p:cNvPr id="4" name="Titolo 6">
            <a:extLst>
              <a:ext uri="{FF2B5EF4-FFF2-40B4-BE49-F238E27FC236}">
                <a16:creationId xmlns:a16="http://schemas.microsoft.com/office/drawing/2014/main" id="{42B39B0B-90CC-45F8-8271-E8D402BE4A4E}"/>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4C45F477-12FF-4651-97F4-99BC6E4B03A3}"/>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9A470BF8-FB6E-4D7E-905E-6D330B410010}"/>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C809B753-E570-422E-9576-D96779BB592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CA63648A-9211-4231-8B8B-4C1F94197332}"/>
              </a:ext>
            </a:extLst>
          </p:cNvPr>
          <p:cNvSpPr txBox="1">
            <a:spLocks noGrp="1"/>
          </p:cNvSpPr>
          <p:nvPr>
            <p:ph type="title"/>
          </p:nvPr>
        </p:nvSpPr>
        <p:spPr/>
        <p:txBody>
          <a:bodyPr/>
          <a:lstStyle/>
          <a:p>
            <a:pPr lvl="0"/>
            <a:r>
              <a:rPr lang="it-IT" dirty="0"/>
              <a:t>Disegnare un oggetto</a:t>
            </a:r>
          </a:p>
        </p:txBody>
      </p:sp>
      <p:sp>
        <p:nvSpPr>
          <p:cNvPr id="10" name="Segnaposto contenuto 9">
            <a:extLst>
              <a:ext uri="{FF2B5EF4-FFF2-40B4-BE49-F238E27FC236}">
                <a16:creationId xmlns:a16="http://schemas.microsoft.com/office/drawing/2014/main" id="{0EA43868-EE27-496D-8E1F-30BEC28B2DEE}"/>
              </a:ext>
            </a:extLst>
          </p:cNvPr>
          <p:cNvSpPr>
            <a:spLocks noGrp="1"/>
          </p:cNvSpPr>
          <p:nvPr>
            <p:ph sz="half" idx="2"/>
          </p:nvPr>
        </p:nvSpPr>
        <p:spPr/>
        <p:txBody>
          <a:bodyPr/>
          <a:lstStyle/>
          <a:p>
            <a:r>
              <a:rPr lang="zxx-none" dirty="0"/>
              <a:t>Per disegnare un oggetto è necessario fornire alla pipeline una serie di parametri riguardo che oggetto disegnare e dove</a:t>
            </a:r>
            <a:r>
              <a:rPr lang="it-IT" dirty="0"/>
              <a:t> posizionarlo rispetto allo spazio circostante.</a:t>
            </a:r>
            <a:endParaRPr lang="zxx-none" dirty="0"/>
          </a:p>
          <a:p>
            <a:endParaRPr lang="zxx-none" dirty="0"/>
          </a:p>
          <a:p>
            <a:r>
              <a:rPr lang="zxx-none" dirty="0"/>
              <a:t>Visto che le opzioni di disegno</a:t>
            </a:r>
            <a:r>
              <a:rPr lang="it-IT" dirty="0"/>
              <a:t> possono variare a seconda di molti fattori</a:t>
            </a:r>
            <a:r>
              <a:rPr lang="zxx-none" dirty="0"/>
              <a:t>, è conveniente avere la logica di disegno negli oggetti stessi.</a:t>
            </a:r>
            <a:endParaRPr lang="it-IT" dirty="0"/>
          </a:p>
          <a:p>
            <a:endParaRPr lang="it-IT" dirty="0"/>
          </a:p>
          <a:p>
            <a:pPr lvl="0"/>
            <a:r>
              <a:rPr lang="it-IT" dirty="0"/>
              <a:t>Abbiamo perciò bisogno di definire </a:t>
            </a:r>
            <a:r>
              <a:rPr lang="zxx-none" dirty="0"/>
              <a:t>un metodo </a:t>
            </a:r>
            <a:r>
              <a:rPr lang="zxx-none" dirty="0">
                <a:solidFill>
                  <a:srgbClr val="F20732"/>
                </a:solidFill>
              </a:rPr>
              <a:t>draw() </a:t>
            </a:r>
            <a:r>
              <a:rPr lang="it-IT" dirty="0"/>
              <a:t>nell’oggetto stesso </a:t>
            </a:r>
            <a:r>
              <a:rPr lang="zxx-none" dirty="0"/>
              <a:t>per disegnar</a:t>
            </a:r>
            <a:r>
              <a:rPr lang="it-IT" dirty="0"/>
              <a:t>lo</a:t>
            </a:r>
            <a:r>
              <a:rPr lang="zxx-none" dirty="0"/>
              <a:t> sullo schermo.</a:t>
            </a:r>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CFCD56F2-3E87-4DD0-8677-F97E8236A193}"/>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7720C57-DD23-4F73-9B62-5AE62675D0A1}"/>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711E498-963D-479A-ABC9-0D51B40E84CB}"/>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C5DD9AF-20F0-4FCC-969E-4C65B30323CA}"/>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62" y="2454966"/>
            <a:ext cx="4499055" cy="31654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CA63648A-9211-4231-8B8B-4C1F94197332}"/>
              </a:ext>
            </a:extLst>
          </p:cNvPr>
          <p:cNvSpPr txBox="1">
            <a:spLocks noGrp="1"/>
          </p:cNvSpPr>
          <p:nvPr>
            <p:ph type="title"/>
          </p:nvPr>
        </p:nvSpPr>
        <p:spPr/>
        <p:txBody>
          <a:bodyPr/>
          <a:lstStyle/>
          <a:p>
            <a:pPr lvl="0"/>
            <a:r>
              <a:rPr lang="it-IT" dirty="0"/>
              <a:t>Disegnare un oggetto</a:t>
            </a:r>
          </a:p>
        </p:txBody>
      </p:sp>
      <p:sp>
        <p:nvSpPr>
          <p:cNvPr id="10" name="Segnaposto contenuto 9">
            <a:extLst>
              <a:ext uri="{FF2B5EF4-FFF2-40B4-BE49-F238E27FC236}">
                <a16:creationId xmlns:a16="http://schemas.microsoft.com/office/drawing/2014/main" id="{218D1C1A-5754-4D70-9BDB-29FB11D73C15}"/>
              </a:ext>
            </a:extLst>
          </p:cNvPr>
          <p:cNvSpPr>
            <a:spLocks noGrp="1"/>
          </p:cNvSpPr>
          <p:nvPr>
            <p:ph sz="half" idx="2"/>
          </p:nvPr>
        </p:nvSpPr>
        <p:spPr>
          <a:xfrm>
            <a:off x="4783015" y="1133605"/>
            <a:ext cx="7526215" cy="5223354"/>
          </a:xfrm>
        </p:spPr>
        <p:txBody>
          <a:bodyPr>
            <a:normAutofit fontScale="25000" lnSpcReduction="20000"/>
          </a:bodyPr>
          <a:lstStyle/>
          <a:p>
            <a:r>
              <a:rPr lang="en-US" sz="4400" dirty="0">
                <a:solidFill>
                  <a:srgbClr val="0000FF"/>
                </a:solidFill>
                <a:latin typeface="Consolas" panose="020B0609020204030204" pitchFamily="49" charset="0"/>
              </a:rPr>
              <a:t>private</a:t>
            </a:r>
            <a:r>
              <a:rPr lang="en-US" sz="4400" dirty="0">
                <a:solidFill>
                  <a:srgbClr val="000000"/>
                </a:solidFill>
                <a:latin typeface="Consolas" panose="020B0609020204030204" pitchFamily="49" charset="0"/>
              </a:rPr>
              <a:t> </a:t>
            </a:r>
            <a:r>
              <a:rPr lang="en-US" sz="4400" dirty="0">
                <a:solidFill>
                  <a:srgbClr val="267F99"/>
                </a:solidFill>
                <a:latin typeface="Consolas" panose="020B0609020204030204" pitchFamily="49" charset="0"/>
              </a:rPr>
              <a:t>int</a:t>
            </a:r>
            <a:r>
              <a:rPr lang="en-US" sz="4400" dirty="0">
                <a:solidFill>
                  <a:srgbClr val="000000"/>
                </a:solidFill>
                <a:latin typeface="Consolas" panose="020B0609020204030204" pitchFamily="49" charset="0"/>
              </a:rPr>
              <a:t> </a:t>
            </a:r>
            <a:r>
              <a:rPr lang="en-US" sz="4400" dirty="0" err="1">
                <a:solidFill>
                  <a:srgbClr val="001080"/>
                </a:solidFill>
                <a:latin typeface="Consolas" panose="020B0609020204030204" pitchFamily="49" charset="0"/>
              </a:rPr>
              <a:t>positionHandle</a:t>
            </a:r>
            <a:r>
              <a:rPr lang="en-US" sz="4400" dirty="0">
                <a:solidFill>
                  <a:srgbClr val="000000"/>
                </a:solidFill>
                <a:latin typeface="Consolas" panose="020B0609020204030204" pitchFamily="49" charset="0"/>
              </a:rPr>
              <a:t>;</a:t>
            </a:r>
          </a:p>
          <a:p>
            <a:r>
              <a:rPr lang="en-US" sz="4400" dirty="0">
                <a:solidFill>
                  <a:srgbClr val="000000"/>
                </a:solidFill>
                <a:latin typeface="Consolas" panose="020B0609020204030204" pitchFamily="49" charset="0"/>
              </a:rPr>
              <a:t>   </a:t>
            </a:r>
            <a:r>
              <a:rPr lang="en-US" sz="4400" dirty="0">
                <a:solidFill>
                  <a:srgbClr val="0000FF"/>
                </a:solidFill>
                <a:latin typeface="Consolas" panose="020B0609020204030204" pitchFamily="49" charset="0"/>
              </a:rPr>
              <a:t>private</a:t>
            </a:r>
            <a:r>
              <a:rPr lang="en-US" sz="4400" dirty="0">
                <a:solidFill>
                  <a:srgbClr val="000000"/>
                </a:solidFill>
                <a:latin typeface="Consolas" panose="020B0609020204030204" pitchFamily="49" charset="0"/>
              </a:rPr>
              <a:t> </a:t>
            </a:r>
            <a:r>
              <a:rPr lang="en-US" sz="4400" dirty="0">
                <a:solidFill>
                  <a:srgbClr val="267F99"/>
                </a:solidFill>
                <a:latin typeface="Consolas" panose="020B0609020204030204" pitchFamily="49" charset="0"/>
              </a:rPr>
              <a:t>int</a:t>
            </a:r>
            <a:r>
              <a:rPr lang="en-US" sz="4400" dirty="0">
                <a:solidFill>
                  <a:srgbClr val="000000"/>
                </a:solidFill>
                <a:latin typeface="Consolas" panose="020B0609020204030204" pitchFamily="49" charset="0"/>
              </a:rPr>
              <a:t> </a:t>
            </a:r>
            <a:r>
              <a:rPr lang="en-US" sz="4400" dirty="0" err="1">
                <a:solidFill>
                  <a:srgbClr val="001080"/>
                </a:solidFill>
                <a:latin typeface="Consolas" panose="020B0609020204030204" pitchFamily="49" charset="0"/>
              </a:rPr>
              <a:t>colorHandle</a:t>
            </a:r>
            <a:r>
              <a:rPr lang="en-US" sz="4400" dirty="0">
                <a:solidFill>
                  <a:srgbClr val="000000"/>
                </a:solidFill>
                <a:latin typeface="Consolas" panose="020B0609020204030204" pitchFamily="49" charset="0"/>
              </a:rPr>
              <a:t>;</a:t>
            </a:r>
          </a:p>
          <a:p>
            <a:r>
              <a:rPr lang="en-US" sz="4400" dirty="0">
                <a:solidFill>
                  <a:srgbClr val="000000"/>
                </a:solidFill>
                <a:latin typeface="Consolas" panose="020B0609020204030204" pitchFamily="49" charset="0"/>
              </a:rPr>
              <a:t>   </a:t>
            </a:r>
            <a:r>
              <a:rPr lang="en-US" sz="4400" dirty="0">
                <a:solidFill>
                  <a:srgbClr val="0000FF"/>
                </a:solidFill>
                <a:latin typeface="Consolas" panose="020B0609020204030204" pitchFamily="49" charset="0"/>
              </a:rPr>
              <a:t>private</a:t>
            </a:r>
            <a:r>
              <a:rPr lang="en-US" sz="4400" dirty="0">
                <a:solidFill>
                  <a:srgbClr val="000000"/>
                </a:solidFill>
                <a:latin typeface="Consolas" panose="020B0609020204030204" pitchFamily="49" charset="0"/>
              </a:rPr>
              <a:t> </a:t>
            </a:r>
            <a:r>
              <a:rPr lang="en-US" sz="4400" dirty="0">
                <a:solidFill>
                  <a:srgbClr val="0000FF"/>
                </a:solidFill>
                <a:latin typeface="Consolas" panose="020B0609020204030204" pitchFamily="49" charset="0"/>
              </a:rPr>
              <a:t>final</a:t>
            </a:r>
            <a:r>
              <a:rPr lang="en-US" sz="4400" dirty="0">
                <a:solidFill>
                  <a:srgbClr val="000000"/>
                </a:solidFill>
                <a:latin typeface="Consolas" panose="020B0609020204030204" pitchFamily="49" charset="0"/>
              </a:rPr>
              <a:t> </a:t>
            </a:r>
            <a:r>
              <a:rPr lang="en-US" sz="4400" dirty="0">
                <a:solidFill>
                  <a:srgbClr val="267F99"/>
                </a:solidFill>
                <a:latin typeface="Consolas" panose="020B0609020204030204" pitchFamily="49" charset="0"/>
              </a:rPr>
              <a:t>int</a:t>
            </a:r>
            <a:r>
              <a:rPr lang="en-US" sz="4400" dirty="0">
                <a:solidFill>
                  <a:srgbClr val="000000"/>
                </a:solidFill>
                <a:latin typeface="Consolas" panose="020B0609020204030204" pitchFamily="49" charset="0"/>
              </a:rPr>
              <a:t> </a:t>
            </a:r>
            <a:r>
              <a:rPr lang="en-US" sz="4400" dirty="0" err="1">
                <a:solidFill>
                  <a:srgbClr val="328267"/>
                </a:solidFill>
                <a:latin typeface="Consolas" panose="020B0609020204030204" pitchFamily="49" charset="0"/>
              </a:rPr>
              <a:t>vertexCount</a:t>
            </a:r>
            <a:r>
              <a:rPr lang="en-US" sz="4400" dirty="0">
                <a:solidFill>
                  <a:srgbClr val="000000"/>
                </a:solidFill>
                <a:latin typeface="Consolas" panose="020B0609020204030204" pitchFamily="49" charset="0"/>
              </a:rPr>
              <a:t> = </a:t>
            </a:r>
            <a:r>
              <a:rPr lang="en-US" sz="4400" dirty="0" err="1">
                <a:solidFill>
                  <a:srgbClr val="001080"/>
                </a:solidFill>
                <a:latin typeface="Consolas" panose="020B0609020204030204" pitchFamily="49" charset="0"/>
              </a:rPr>
              <a:t>triangleCoords</a:t>
            </a:r>
            <a:r>
              <a:rPr lang="en-US" sz="4400" dirty="0" err="1">
                <a:solidFill>
                  <a:srgbClr val="000000"/>
                </a:solidFill>
                <a:latin typeface="Consolas" panose="020B0609020204030204" pitchFamily="49" charset="0"/>
              </a:rPr>
              <a:t>.</a:t>
            </a:r>
            <a:r>
              <a:rPr lang="en-US" sz="4400" dirty="0" err="1">
                <a:solidFill>
                  <a:srgbClr val="328267"/>
                </a:solidFill>
                <a:latin typeface="Consolas" panose="020B0609020204030204" pitchFamily="49" charset="0"/>
              </a:rPr>
              <a:t>length</a:t>
            </a:r>
            <a:r>
              <a:rPr lang="en-US" sz="4400" dirty="0">
                <a:solidFill>
                  <a:srgbClr val="000000"/>
                </a:solidFill>
                <a:latin typeface="Consolas" panose="020B0609020204030204" pitchFamily="49" charset="0"/>
              </a:rPr>
              <a:t> / </a:t>
            </a:r>
            <a:r>
              <a:rPr lang="en-US" sz="4400" dirty="0">
                <a:solidFill>
                  <a:srgbClr val="328267"/>
                </a:solidFill>
                <a:latin typeface="Consolas" panose="020B0609020204030204" pitchFamily="49" charset="0"/>
              </a:rPr>
              <a:t>COORDS_PER_VERTEX</a:t>
            </a:r>
            <a:r>
              <a:rPr lang="en-US" sz="4400" dirty="0">
                <a:solidFill>
                  <a:srgbClr val="000000"/>
                </a:solidFill>
                <a:latin typeface="Consolas" panose="020B0609020204030204" pitchFamily="49" charset="0"/>
              </a:rPr>
              <a:t>;</a:t>
            </a:r>
          </a:p>
          <a:p>
            <a:r>
              <a:rPr lang="en-US" sz="4400" dirty="0">
                <a:solidFill>
                  <a:srgbClr val="000000"/>
                </a:solidFill>
                <a:latin typeface="Consolas" panose="020B0609020204030204" pitchFamily="49" charset="0"/>
              </a:rPr>
              <a:t>   </a:t>
            </a:r>
            <a:r>
              <a:rPr lang="en-US" sz="4400" dirty="0">
                <a:solidFill>
                  <a:srgbClr val="0000FF"/>
                </a:solidFill>
                <a:latin typeface="Consolas" panose="020B0609020204030204" pitchFamily="49" charset="0"/>
              </a:rPr>
              <a:t>private</a:t>
            </a:r>
            <a:r>
              <a:rPr lang="en-US" sz="4400" dirty="0">
                <a:solidFill>
                  <a:srgbClr val="000000"/>
                </a:solidFill>
                <a:latin typeface="Consolas" panose="020B0609020204030204" pitchFamily="49" charset="0"/>
              </a:rPr>
              <a:t> </a:t>
            </a:r>
            <a:r>
              <a:rPr lang="en-US" sz="4400" dirty="0">
                <a:solidFill>
                  <a:srgbClr val="0000FF"/>
                </a:solidFill>
                <a:latin typeface="Consolas" panose="020B0609020204030204" pitchFamily="49" charset="0"/>
              </a:rPr>
              <a:t>final</a:t>
            </a:r>
            <a:r>
              <a:rPr lang="en-US" sz="4400" dirty="0">
                <a:solidFill>
                  <a:srgbClr val="000000"/>
                </a:solidFill>
                <a:latin typeface="Consolas" panose="020B0609020204030204" pitchFamily="49" charset="0"/>
              </a:rPr>
              <a:t> </a:t>
            </a:r>
            <a:r>
              <a:rPr lang="en-US" sz="4400" dirty="0">
                <a:solidFill>
                  <a:srgbClr val="267F99"/>
                </a:solidFill>
                <a:latin typeface="Consolas" panose="020B0609020204030204" pitchFamily="49" charset="0"/>
              </a:rPr>
              <a:t>int</a:t>
            </a:r>
            <a:r>
              <a:rPr lang="en-US" sz="4400" dirty="0">
                <a:solidFill>
                  <a:srgbClr val="000000"/>
                </a:solidFill>
                <a:latin typeface="Consolas" panose="020B0609020204030204" pitchFamily="49" charset="0"/>
              </a:rPr>
              <a:t> </a:t>
            </a:r>
            <a:r>
              <a:rPr lang="en-US" sz="4400" dirty="0" err="1">
                <a:solidFill>
                  <a:srgbClr val="328267"/>
                </a:solidFill>
                <a:latin typeface="Consolas" panose="020B0609020204030204" pitchFamily="49" charset="0"/>
              </a:rPr>
              <a:t>vertexStride</a:t>
            </a:r>
            <a:r>
              <a:rPr lang="en-US" sz="4400" dirty="0">
                <a:solidFill>
                  <a:srgbClr val="000000"/>
                </a:solidFill>
                <a:latin typeface="Consolas" panose="020B0609020204030204" pitchFamily="49" charset="0"/>
              </a:rPr>
              <a:t> = </a:t>
            </a:r>
            <a:r>
              <a:rPr lang="en-US" sz="4400" dirty="0">
                <a:solidFill>
                  <a:srgbClr val="328267"/>
                </a:solidFill>
                <a:latin typeface="Consolas" panose="020B0609020204030204" pitchFamily="49" charset="0"/>
              </a:rPr>
              <a:t>COORDS_PER_VERTEX</a:t>
            </a:r>
            <a:r>
              <a:rPr lang="en-US" sz="4400" dirty="0">
                <a:solidFill>
                  <a:srgbClr val="000000"/>
                </a:solidFill>
                <a:latin typeface="Consolas" panose="020B0609020204030204" pitchFamily="49" charset="0"/>
              </a:rPr>
              <a:t> * </a:t>
            </a:r>
            <a:r>
              <a:rPr lang="en-US" sz="4400" dirty="0">
                <a:solidFill>
                  <a:srgbClr val="328267"/>
                </a:solidFill>
                <a:latin typeface="Consolas" panose="020B0609020204030204" pitchFamily="49" charset="0"/>
              </a:rPr>
              <a:t>BYTES_PER_FLOAT</a:t>
            </a:r>
            <a:r>
              <a:rPr lang="en-US" sz="4400" dirty="0">
                <a:solidFill>
                  <a:srgbClr val="000000"/>
                </a:solidFill>
                <a:latin typeface="Consolas" panose="020B0609020204030204" pitchFamily="49" charset="0"/>
              </a:rPr>
              <a:t>;  </a:t>
            </a:r>
            <a:r>
              <a:rPr lang="en-US" sz="4400" dirty="0">
                <a:solidFill>
                  <a:srgbClr val="008000"/>
                </a:solidFill>
                <a:latin typeface="Consolas" panose="020B0609020204030204" pitchFamily="49" charset="0"/>
              </a:rPr>
              <a:t>// 4 bytes per vertex</a:t>
            </a:r>
            <a:endParaRPr lang="en-US" sz="4400" dirty="0">
              <a:solidFill>
                <a:srgbClr val="000000"/>
              </a:solidFill>
              <a:latin typeface="Consolas" panose="020B0609020204030204" pitchFamily="49" charset="0"/>
            </a:endParaRPr>
          </a:p>
          <a:p>
            <a:r>
              <a:rPr lang="it-IT" sz="4400" dirty="0">
                <a:solidFill>
                  <a:srgbClr val="0000FF"/>
                </a:solidFill>
                <a:latin typeface="Consolas" panose="020B0609020204030204" pitchFamily="49" charset="0"/>
              </a:rPr>
              <a:t>public</a:t>
            </a:r>
            <a:r>
              <a:rPr lang="it-IT" sz="4400" dirty="0">
                <a:solidFill>
                  <a:srgbClr val="000000"/>
                </a:solidFill>
                <a:latin typeface="Consolas" panose="020B0609020204030204" pitchFamily="49" charset="0"/>
              </a:rPr>
              <a:t> </a:t>
            </a:r>
            <a:r>
              <a:rPr lang="it-IT" sz="4400" dirty="0" err="1">
                <a:solidFill>
                  <a:srgbClr val="267F99"/>
                </a:solidFill>
                <a:latin typeface="Consolas" panose="020B0609020204030204" pitchFamily="49" charset="0"/>
              </a:rPr>
              <a:t>void</a:t>
            </a:r>
            <a:r>
              <a:rPr lang="it-IT" sz="4400" dirty="0">
                <a:solidFill>
                  <a:srgbClr val="000000"/>
                </a:solidFill>
                <a:latin typeface="Consolas" panose="020B0609020204030204" pitchFamily="49" charset="0"/>
              </a:rPr>
              <a:t> </a:t>
            </a:r>
            <a:r>
              <a:rPr lang="it-IT" sz="4400" dirty="0" err="1">
                <a:solidFill>
                  <a:srgbClr val="795E26"/>
                </a:solidFill>
                <a:latin typeface="Consolas" panose="020B0609020204030204" pitchFamily="49" charset="0"/>
              </a:rPr>
              <a:t>draw</a:t>
            </a:r>
            <a:r>
              <a:rPr lang="it-IT" sz="4400" dirty="0">
                <a:solidFill>
                  <a:srgbClr val="000000"/>
                </a:solidFill>
                <a:latin typeface="Consolas" panose="020B0609020204030204" pitchFamily="49" charset="0"/>
              </a:rPr>
              <a:t>() {</a:t>
            </a:r>
            <a:br>
              <a:rPr lang="en-US" sz="4400" dirty="0"/>
            </a:br>
            <a:br>
              <a:rPr lang="en-US" sz="4400" dirty="0"/>
            </a:br>
            <a:r>
              <a:rPr lang="en-US" sz="4400" dirty="0"/>
              <a:t>     </a:t>
            </a:r>
            <a:r>
              <a:rPr lang="it-IT" sz="4400" dirty="0">
                <a:solidFill>
                  <a:srgbClr val="008000"/>
                </a:solidFill>
                <a:latin typeface="Consolas" panose="020B0609020204030204" pitchFamily="49" charset="0"/>
              </a:rPr>
              <a:t>// Aggiunge il programma all'ambiente OpenGL ES</a:t>
            </a:r>
            <a:endParaRPr lang="it-IT" sz="4400" dirty="0">
              <a:solidFill>
                <a:srgbClr val="000000"/>
              </a:solidFill>
              <a:latin typeface="Consolas" panose="020B0609020204030204" pitchFamily="49" charset="0"/>
            </a:endParaRPr>
          </a:p>
          <a:p>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glUseProgram</a:t>
            </a:r>
            <a:r>
              <a:rPr lang="it-IT" sz="4400" dirty="0">
                <a:solidFill>
                  <a:srgbClr val="000000"/>
                </a:solidFill>
                <a:latin typeface="Consolas" panose="020B0609020204030204" pitchFamily="49" charset="0"/>
              </a:rPr>
              <a:t>(</a:t>
            </a:r>
            <a:r>
              <a:rPr lang="it-IT" sz="4400" dirty="0" err="1">
                <a:solidFill>
                  <a:srgbClr val="328267"/>
                </a:solidFill>
                <a:latin typeface="Consolas" panose="020B0609020204030204" pitchFamily="49" charset="0"/>
              </a:rPr>
              <a:t>mProgram</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8000"/>
                </a:solidFill>
                <a:latin typeface="Consolas" panose="020B0609020204030204" pitchFamily="49" charset="0"/>
              </a:rPr>
              <a:t>// Ottiene e abilita un handle su una variabile nello shader</a:t>
            </a:r>
            <a:endParaRPr lang="it-IT" sz="4400" dirty="0">
              <a:solidFill>
                <a:srgbClr val="000000"/>
              </a:solidFill>
              <a:latin typeface="Consolas" panose="020B0609020204030204" pitchFamily="49" charset="0"/>
            </a:endParaRPr>
          </a:p>
          <a:p>
            <a:r>
              <a:rPr lang="it-IT" sz="4400" dirty="0">
                <a:solidFill>
                  <a:srgbClr val="000000"/>
                </a:solidFill>
                <a:latin typeface="Consolas" panose="020B0609020204030204" pitchFamily="49" charset="0"/>
              </a:rPr>
              <a:t>   </a:t>
            </a:r>
            <a:r>
              <a:rPr lang="it-IT" sz="4400" dirty="0" err="1">
                <a:solidFill>
                  <a:srgbClr val="001080"/>
                </a:solidFill>
                <a:latin typeface="Consolas" panose="020B0609020204030204" pitchFamily="49" charset="0"/>
              </a:rPr>
              <a:t>positionHandle</a:t>
            </a:r>
            <a:r>
              <a:rPr lang="it-IT" sz="4400" dirty="0">
                <a:solidFill>
                  <a:srgbClr val="000000"/>
                </a:solidFill>
                <a:latin typeface="Consolas" panose="020B0609020204030204" pitchFamily="49" charset="0"/>
              </a:rPr>
              <a:t> =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glGetAttribLocation</a:t>
            </a:r>
            <a:r>
              <a:rPr lang="it-IT" sz="4400" dirty="0">
                <a:solidFill>
                  <a:srgbClr val="000000"/>
                </a:solidFill>
                <a:latin typeface="Consolas" panose="020B0609020204030204" pitchFamily="49" charset="0"/>
              </a:rPr>
              <a:t>(</a:t>
            </a:r>
            <a:r>
              <a:rPr lang="it-IT" sz="4400" dirty="0" err="1">
                <a:solidFill>
                  <a:srgbClr val="328267"/>
                </a:solidFill>
                <a:latin typeface="Consolas" panose="020B0609020204030204" pitchFamily="49" charset="0"/>
              </a:rPr>
              <a:t>mProgram</a:t>
            </a:r>
            <a:r>
              <a:rPr lang="it-IT" sz="4400" dirty="0">
                <a:solidFill>
                  <a:srgbClr val="000000"/>
                </a:solidFill>
                <a:latin typeface="Consolas" panose="020B0609020204030204" pitchFamily="49" charset="0"/>
              </a:rPr>
              <a:t>, </a:t>
            </a:r>
            <a:r>
              <a:rPr lang="it-IT" sz="4400" dirty="0">
                <a:solidFill>
                  <a:srgbClr val="A31515"/>
                </a:solidFill>
                <a:latin typeface="Consolas" panose="020B0609020204030204" pitchFamily="49" charset="0"/>
              </a:rPr>
              <a:t>"</a:t>
            </a:r>
            <a:r>
              <a:rPr lang="it-IT" sz="4400" dirty="0" err="1">
                <a:solidFill>
                  <a:srgbClr val="A31515"/>
                </a:solidFill>
                <a:latin typeface="Consolas" panose="020B0609020204030204" pitchFamily="49" charset="0"/>
              </a:rPr>
              <a:t>vPosition</a:t>
            </a:r>
            <a:r>
              <a:rPr lang="it-IT" sz="4400" dirty="0">
                <a:solidFill>
                  <a:srgbClr val="A31515"/>
                </a:solidFill>
                <a:latin typeface="Consolas" panose="020B0609020204030204" pitchFamily="49" charset="0"/>
              </a:rPr>
              <a:t>"</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glEnableVertexAttribArray</a:t>
            </a:r>
            <a:r>
              <a:rPr lang="it-IT" sz="4400" dirty="0">
                <a:solidFill>
                  <a:srgbClr val="000000"/>
                </a:solidFill>
                <a:latin typeface="Consolas" panose="020B0609020204030204" pitchFamily="49" charset="0"/>
              </a:rPr>
              <a:t>(</a:t>
            </a:r>
            <a:r>
              <a:rPr lang="it-IT" sz="4400" dirty="0" err="1">
                <a:solidFill>
                  <a:srgbClr val="001080"/>
                </a:solidFill>
                <a:latin typeface="Consolas" panose="020B0609020204030204" pitchFamily="49" charset="0"/>
              </a:rPr>
              <a:t>positionHandle</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8000"/>
                </a:solidFill>
                <a:latin typeface="Consolas" panose="020B0609020204030204" pitchFamily="49" charset="0"/>
              </a:rPr>
              <a:t>// Preparare i dati delle coordinate del triangolo</a:t>
            </a:r>
            <a:endParaRPr lang="it-IT" sz="4400" dirty="0">
              <a:solidFill>
                <a:srgbClr val="000000"/>
              </a:solidFill>
              <a:latin typeface="Consolas" panose="020B0609020204030204" pitchFamily="49" charset="0"/>
            </a:endParaRPr>
          </a:p>
          <a:p>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glVertexAttribPointer</a:t>
            </a:r>
            <a:r>
              <a:rPr lang="it-IT" sz="4400" dirty="0">
                <a:solidFill>
                  <a:srgbClr val="000000"/>
                </a:solidFill>
                <a:latin typeface="Consolas" panose="020B0609020204030204" pitchFamily="49" charset="0"/>
              </a:rPr>
              <a:t>(</a:t>
            </a:r>
            <a:r>
              <a:rPr lang="it-IT" sz="4400" dirty="0" err="1">
                <a:solidFill>
                  <a:srgbClr val="001080"/>
                </a:solidFill>
                <a:latin typeface="Consolas" panose="020B0609020204030204" pitchFamily="49" charset="0"/>
              </a:rPr>
              <a:t>positionHandle</a:t>
            </a:r>
            <a:r>
              <a:rPr lang="it-IT" sz="4400" dirty="0">
                <a:solidFill>
                  <a:srgbClr val="000000"/>
                </a:solidFill>
                <a:latin typeface="Consolas" panose="020B0609020204030204" pitchFamily="49" charset="0"/>
              </a:rPr>
              <a:t>, </a:t>
            </a:r>
            <a:r>
              <a:rPr lang="it-IT" sz="4400" dirty="0">
                <a:solidFill>
                  <a:srgbClr val="328267"/>
                </a:solidFill>
                <a:latin typeface="Consolas" panose="020B0609020204030204" pitchFamily="49" charset="0"/>
              </a:rPr>
              <a:t>COORDS_PER_VERTEX</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001080"/>
                </a:solidFill>
                <a:latin typeface="Consolas" panose="020B0609020204030204" pitchFamily="49" charset="0"/>
              </a:rPr>
              <a:t>GL_FLOAT</a:t>
            </a:r>
            <a:r>
              <a:rPr lang="it-IT" sz="4400" dirty="0">
                <a:solidFill>
                  <a:srgbClr val="000000"/>
                </a:solidFill>
                <a:latin typeface="Consolas" panose="020B0609020204030204" pitchFamily="49" charset="0"/>
              </a:rPr>
              <a:t>, </a:t>
            </a:r>
            <a:r>
              <a:rPr lang="it-IT" sz="4400" dirty="0">
                <a:solidFill>
                  <a:srgbClr val="0000FF"/>
                </a:solidFill>
                <a:latin typeface="Consolas" panose="020B0609020204030204" pitchFamily="49" charset="0"/>
              </a:rPr>
              <a:t>false</a:t>
            </a:r>
            <a:r>
              <a:rPr lang="it-IT" sz="4400" dirty="0">
                <a:solidFill>
                  <a:srgbClr val="000000"/>
                </a:solidFill>
                <a:latin typeface="Consolas" panose="020B0609020204030204" pitchFamily="49" charset="0"/>
              </a:rPr>
              <a:t>, </a:t>
            </a:r>
            <a:r>
              <a:rPr lang="it-IT" sz="4400" dirty="0" err="1">
                <a:solidFill>
                  <a:srgbClr val="328267"/>
                </a:solidFill>
                <a:latin typeface="Consolas" panose="020B0609020204030204" pitchFamily="49" charset="0"/>
              </a:rPr>
              <a:t>vertexStride</a:t>
            </a:r>
            <a:r>
              <a:rPr lang="it-IT" sz="4400" dirty="0">
                <a:solidFill>
                  <a:srgbClr val="000000"/>
                </a:solidFill>
                <a:latin typeface="Consolas" panose="020B0609020204030204" pitchFamily="49" charset="0"/>
              </a:rPr>
              <a:t>, </a:t>
            </a:r>
            <a:r>
              <a:rPr lang="it-IT" sz="4400" dirty="0" err="1">
                <a:solidFill>
                  <a:srgbClr val="001080"/>
                </a:solidFill>
                <a:latin typeface="Consolas" panose="020B0609020204030204" pitchFamily="49" charset="0"/>
              </a:rPr>
              <a:t>vertexBuffer</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8000"/>
                </a:solidFill>
                <a:latin typeface="Consolas" panose="020B0609020204030204" pitchFamily="49" charset="0"/>
              </a:rPr>
              <a:t>// Ottiene un handle alla variabile del colore e imposta un valore</a:t>
            </a:r>
            <a:endParaRPr lang="it-IT" sz="4400" dirty="0">
              <a:solidFill>
                <a:srgbClr val="000000"/>
              </a:solidFill>
              <a:latin typeface="Consolas" panose="020B0609020204030204" pitchFamily="49" charset="0"/>
            </a:endParaRPr>
          </a:p>
          <a:p>
            <a:r>
              <a:rPr lang="it-IT" sz="4400" dirty="0">
                <a:solidFill>
                  <a:srgbClr val="000000"/>
                </a:solidFill>
                <a:latin typeface="Consolas" panose="020B0609020204030204" pitchFamily="49" charset="0"/>
              </a:rPr>
              <a:t>   </a:t>
            </a:r>
            <a:r>
              <a:rPr lang="it-IT" sz="4400" dirty="0" err="1">
                <a:solidFill>
                  <a:srgbClr val="001080"/>
                </a:solidFill>
                <a:latin typeface="Consolas" panose="020B0609020204030204" pitchFamily="49" charset="0"/>
              </a:rPr>
              <a:t>colorHandle</a:t>
            </a:r>
            <a:r>
              <a:rPr lang="it-IT" sz="4400" dirty="0">
                <a:solidFill>
                  <a:srgbClr val="000000"/>
                </a:solidFill>
                <a:latin typeface="Consolas" panose="020B0609020204030204" pitchFamily="49" charset="0"/>
              </a:rPr>
              <a:t> =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glGetUniformLocation</a:t>
            </a:r>
            <a:r>
              <a:rPr lang="it-IT" sz="4400" dirty="0">
                <a:solidFill>
                  <a:srgbClr val="000000"/>
                </a:solidFill>
                <a:latin typeface="Consolas" panose="020B0609020204030204" pitchFamily="49" charset="0"/>
              </a:rPr>
              <a:t>(</a:t>
            </a:r>
            <a:r>
              <a:rPr lang="it-IT" sz="4400" dirty="0" err="1">
                <a:solidFill>
                  <a:srgbClr val="328267"/>
                </a:solidFill>
                <a:latin typeface="Consolas" panose="020B0609020204030204" pitchFamily="49" charset="0"/>
              </a:rPr>
              <a:t>mProgram</a:t>
            </a:r>
            <a:r>
              <a:rPr lang="it-IT" sz="4400" dirty="0">
                <a:solidFill>
                  <a:srgbClr val="000000"/>
                </a:solidFill>
                <a:latin typeface="Consolas" panose="020B0609020204030204" pitchFamily="49" charset="0"/>
              </a:rPr>
              <a:t>, </a:t>
            </a:r>
            <a:r>
              <a:rPr lang="it-IT" sz="4400" dirty="0">
                <a:solidFill>
                  <a:srgbClr val="A31515"/>
                </a:solidFill>
                <a:latin typeface="Consolas" panose="020B0609020204030204" pitchFamily="49" charset="0"/>
              </a:rPr>
              <a:t>"</a:t>
            </a:r>
            <a:r>
              <a:rPr lang="it-IT" sz="4400" dirty="0" err="1">
                <a:solidFill>
                  <a:srgbClr val="A31515"/>
                </a:solidFill>
                <a:latin typeface="Consolas" panose="020B0609020204030204" pitchFamily="49" charset="0"/>
              </a:rPr>
              <a:t>vColor</a:t>
            </a:r>
            <a:r>
              <a:rPr lang="it-IT" sz="4400" dirty="0">
                <a:solidFill>
                  <a:srgbClr val="A31515"/>
                </a:solidFill>
                <a:latin typeface="Consolas" panose="020B0609020204030204" pitchFamily="49" charset="0"/>
              </a:rPr>
              <a:t>"</a:t>
            </a:r>
            <a:r>
              <a:rPr lang="it-IT" sz="4400" dirty="0">
                <a:solidFill>
                  <a:srgbClr val="000000"/>
                </a:solidFill>
                <a:latin typeface="Consolas" panose="020B0609020204030204" pitchFamily="49" charset="0"/>
              </a:rPr>
              <a:t>);</a:t>
            </a:r>
          </a:p>
          <a:p>
            <a:r>
              <a:rPr lang="it-IT" sz="4400" dirty="0">
                <a:solidFill>
                  <a:srgbClr val="001080"/>
                </a:solidFill>
                <a:latin typeface="Consolas" panose="020B0609020204030204" pitchFamily="49" charset="0"/>
              </a:rPr>
              <a:t>   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glUniform4fv</a:t>
            </a:r>
            <a:r>
              <a:rPr lang="it-IT" sz="4400" dirty="0">
                <a:solidFill>
                  <a:srgbClr val="000000"/>
                </a:solidFill>
                <a:latin typeface="Consolas" panose="020B0609020204030204" pitchFamily="49" charset="0"/>
              </a:rPr>
              <a:t>(</a:t>
            </a:r>
            <a:r>
              <a:rPr lang="it-IT" sz="4400" dirty="0" err="1">
                <a:solidFill>
                  <a:srgbClr val="001080"/>
                </a:solidFill>
                <a:latin typeface="Consolas" panose="020B0609020204030204" pitchFamily="49" charset="0"/>
              </a:rPr>
              <a:t>colorHandle</a:t>
            </a:r>
            <a:r>
              <a:rPr lang="it-IT" sz="4400" dirty="0">
                <a:solidFill>
                  <a:srgbClr val="000000"/>
                </a:solidFill>
                <a:latin typeface="Consolas" panose="020B0609020204030204" pitchFamily="49" charset="0"/>
              </a:rPr>
              <a:t>, </a:t>
            </a:r>
            <a:r>
              <a:rPr lang="it-IT" sz="4400" dirty="0">
                <a:solidFill>
                  <a:srgbClr val="098658"/>
                </a:solidFill>
                <a:latin typeface="Consolas" panose="020B0609020204030204" pitchFamily="49" charset="0"/>
              </a:rPr>
              <a:t>1</a:t>
            </a:r>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color</a:t>
            </a:r>
            <a:r>
              <a:rPr lang="it-IT" sz="4400" dirty="0">
                <a:solidFill>
                  <a:srgbClr val="000000"/>
                </a:solidFill>
                <a:latin typeface="Consolas" panose="020B0609020204030204" pitchFamily="49" charset="0"/>
              </a:rPr>
              <a:t>, </a:t>
            </a:r>
            <a:r>
              <a:rPr lang="it-IT" sz="4400" dirty="0">
                <a:solidFill>
                  <a:srgbClr val="098658"/>
                </a:solidFill>
                <a:latin typeface="Consolas" panose="020B0609020204030204" pitchFamily="49" charset="0"/>
              </a:rPr>
              <a:t>0</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8000"/>
                </a:solidFill>
                <a:latin typeface="Consolas" panose="020B0609020204030204" pitchFamily="49" charset="0"/>
              </a:rPr>
              <a:t>// Disegna il triangolo</a:t>
            </a:r>
            <a:endParaRPr lang="it-IT" sz="4400" dirty="0">
              <a:solidFill>
                <a:srgbClr val="000000"/>
              </a:solidFill>
              <a:latin typeface="Consolas" panose="020B0609020204030204" pitchFamily="49" charset="0"/>
            </a:endParaRPr>
          </a:p>
          <a:p>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glDrawArrays</a:t>
            </a:r>
            <a:r>
              <a:rPr lang="it-IT" sz="4400" dirty="0">
                <a:solidFill>
                  <a:srgbClr val="000000"/>
                </a:solidFill>
                <a:latin typeface="Consolas" panose="020B0609020204030204" pitchFamily="49" charset="0"/>
              </a:rPr>
              <a:t>(</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001080"/>
                </a:solidFill>
                <a:latin typeface="Consolas" panose="020B0609020204030204" pitchFamily="49" charset="0"/>
              </a:rPr>
              <a:t>GL_TRIANGLES</a:t>
            </a:r>
            <a:r>
              <a:rPr lang="it-IT" sz="4400" dirty="0">
                <a:solidFill>
                  <a:srgbClr val="000000"/>
                </a:solidFill>
                <a:latin typeface="Consolas" panose="020B0609020204030204" pitchFamily="49" charset="0"/>
              </a:rPr>
              <a:t>, </a:t>
            </a:r>
            <a:r>
              <a:rPr lang="it-IT" sz="4400" dirty="0">
                <a:solidFill>
                  <a:srgbClr val="098658"/>
                </a:solidFill>
                <a:latin typeface="Consolas" panose="020B0609020204030204" pitchFamily="49" charset="0"/>
              </a:rPr>
              <a:t>0</a:t>
            </a:r>
            <a:r>
              <a:rPr lang="it-IT" sz="4400" dirty="0">
                <a:solidFill>
                  <a:srgbClr val="000000"/>
                </a:solidFill>
                <a:latin typeface="Consolas" panose="020B0609020204030204" pitchFamily="49" charset="0"/>
              </a:rPr>
              <a:t>, </a:t>
            </a:r>
            <a:r>
              <a:rPr lang="it-IT" sz="4400" dirty="0" err="1">
                <a:solidFill>
                  <a:srgbClr val="328267"/>
                </a:solidFill>
                <a:latin typeface="Consolas" panose="020B0609020204030204" pitchFamily="49" charset="0"/>
              </a:rPr>
              <a:t>vertexCount</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   </a:t>
            </a:r>
            <a:r>
              <a:rPr lang="it-IT" sz="4400" dirty="0">
                <a:solidFill>
                  <a:srgbClr val="008000"/>
                </a:solidFill>
                <a:latin typeface="Consolas" panose="020B0609020204030204" pitchFamily="49" charset="0"/>
              </a:rPr>
              <a:t>//Disabilita l'array di vertici</a:t>
            </a:r>
            <a:endParaRPr lang="it-IT" sz="4400" dirty="0">
              <a:solidFill>
                <a:srgbClr val="000000"/>
              </a:solidFill>
              <a:latin typeface="Consolas" panose="020B0609020204030204" pitchFamily="49" charset="0"/>
            </a:endParaRPr>
          </a:p>
          <a:p>
            <a:r>
              <a:rPr lang="it-IT" sz="4400" dirty="0">
                <a:solidFill>
                  <a:srgbClr val="000000"/>
                </a:solidFill>
                <a:latin typeface="Consolas" panose="020B0609020204030204" pitchFamily="49" charset="0"/>
              </a:rPr>
              <a:t>   </a:t>
            </a:r>
            <a:r>
              <a:rPr lang="it-IT" sz="4400" dirty="0">
                <a:solidFill>
                  <a:srgbClr val="001080"/>
                </a:solidFill>
                <a:latin typeface="Consolas" panose="020B0609020204030204" pitchFamily="49" charset="0"/>
              </a:rPr>
              <a:t>GLES20</a:t>
            </a:r>
            <a:r>
              <a:rPr lang="it-IT" sz="4400" dirty="0">
                <a:solidFill>
                  <a:srgbClr val="000000"/>
                </a:solidFill>
                <a:latin typeface="Consolas" panose="020B0609020204030204" pitchFamily="49" charset="0"/>
              </a:rPr>
              <a:t>.</a:t>
            </a:r>
            <a:r>
              <a:rPr lang="it-IT" sz="4400" dirty="0">
                <a:solidFill>
                  <a:srgbClr val="795E26"/>
                </a:solidFill>
                <a:latin typeface="Consolas" panose="020B0609020204030204" pitchFamily="49" charset="0"/>
              </a:rPr>
              <a:t>glDisableVertexAttribArray</a:t>
            </a:r>
            <a:r>
              <a:rPr lang="it-IT" sz="4400" dirty="0">
                <a:solidFill>
                  <a:srgbClr val="000000"/>
                </a:solidFill>
                <a:latin typeface="Consolas" panose="020B0609020204030204" pitchFamily="49" charset="0"/>
              </a:rPr>
              <a:t>(</a:t>
            </a:r>
            <a:r>
              <a:rPr lang="it-IT" sz="4400" dirty="0" err="1">
                <a:solidFill>
                  <a:srgbClr val="001080"/>
                </a:solidFill>
                <a:latin typeface="Consolas" panose="020B0609020204030204" pitchFamily="49" charset="0"/>
              </a:rPr>
              <a:t>positionHandle</a:t>
            </a:r>
            <a:r>
              <a:rPr lang="it-IT" sz="4400" dirty="0">
                <a:solidFill>
                  <a:srgbClr val="000000"/>
                </a:solidFill>
                <a:latin typeface="Consolas" panose="020B0609020204030204" pitchFamily="49" charset="0"/>
              </a:rPr>
              <a:t>);</a:t>
            </a:r>
          </a:p>
          <a:p>
            <a:r>
              <a:rPr lang="it-IT" sz="4400" dirty="0">
                <a:solidFill>
                  <a:srgbClr val="000000"/>
                </a:solidFill>
                <a:latin typeface="Consolas" panose="020B0609020204030204" pitchFamily="49" charset="0"/>
              </a:rPr>
              <a:t>}</a:t>
            </a:r>
          </a:p>
          <a:p>
            <a:endParaRPr lang="it-IT" dirty="0"/>
          </a:p>
        </p:txBody>
      </p:sp>
      <p:sp>
        <p:nvSpPr>
          <p:cNvPr id="3" name="Rettangolo 10">
            <a:extLst>
              <a:ext uri="{FF2B5EF4-FFF2-40B4-BE49-F238E27FC236}">
                <a16:creationId xmlns:a16="http://schemas.microsoft.com/office/drawing/2014/main" id="{CDD749F0-7330-4117-A396-E0EBFEB6A0B4}"/>
              </a:ext>
            </a:extLst>
          </p:cNvPr>
          <p:cNvSpPr/>
          <p:nvPr/>
        </p:nvSpPr>
        <p:spPr>
          <a:xfrm>
            <a:off x="5362222" y="2575550"/>
            <a:ext cx="6095086" cy="25841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endParaRPr lang="zxx-none" dirty="0">
              <a:solidFill>
                <a:srgbClr val="000000"/>
              </a:solidFill>
              <a:latin typeface="Bahnschrift" pitchFamily="34"/>
              <a:ea typeface="Courier New" pitchFamily="49"/>
              <a:cs typeface="Courier New" pitchFamily="49"/>
            </a:endParaRPr>
          </a:p>
          <a:p>
            <a:pPr>
              <a:tabLst>
                <a:tab pos="457154" algn="l"/>
              </a:tabLst>
            </a:pPr>
            <a:endParaRPr lang="zxx-none" dirty="0">
              <a:solidFill>
                <a:srgbClr val="000000"/>
              </a:solidFill>
              <a:latin typeface="Bahnschrift" pitchFamily="34"/>
              <a:ea typeface="Courier New" pitchFamily="49"/>
              <a:cs typeface="Courier New" pitchFamily="49"/>
            </a:endParaRPr>
          </a:p>
          <a:p>
            <a:endParaRPr lang="zxx-none" dirty="0">
              <a:solidFill>
                <a:srgbClr val="000000"/>
              </a:solidFill>
              <a:latin typeface="Bahnschrift" pitchFamily="34"/>
              <a:ea typeface="Segoe UI" pitchFamily="2"/>
              <a:cs typeface="Segoe UI" pitchFamily="2"/>
            </a:endParaRPr>
          </a:p>
          <a:p>
            <a:endParaRPr lang="zxx-none" dirty="0">
              <a:solidFill>
                <a:srgbClr val="000000"/>
              </a:solidFill>
              <a:latin typeface="Bahnschrift" pitchFamily="34"/>
              <a:ea typeface="Segoe UI" pitchFamily="2"/>
              <a:cs typeface="Segoe UI" pitchFamily="2"/>
            </a:endParaRPr>
          </a:p>
          <a:p>
            <a:endParaRPr lang="zxx-none" dirty="0">
              <a:solidFill>
                <a:srgbClr val="000000"/>
              </a:solidFill>
              <a:latin typeface="Bahnschrift" pitchFamily="34"/>
              <a:ea typeface="Segoe UI" pitchFamily="2"/>
              <a:cs typeface="Segoe UI" pitchFamily="2"/>
            </a:endParaRPr>
          </a:p>
          <a:p>
            <a:endParaRPr lang="zxx-none" dirty="0">
              <a:solidFill>
                <a:srgbClr val="000000"/>
              </a:solidFill>
              <a:latin typeface="Bahnschrift" pitchFamily="34"/>
              <a:ea typeface="Segoe UI" pitchFamily="2"/>
              <a:cs typeface="Segoe UI" pitchFamily="2"/>
            </a:endParaRPr>
          </a:p>
          <a:p>
            <a:endParaRPr lang="zxx-none" dirty="0">
              <a:solidFill>
                <a:srgbClr val="000000"/>
              </a:solidFill>
              <a:latin typeface="Bahnschrift" pitchFamily="34"/>
              <a:ea typeface="Segoe UI" pitchFamily="2"/>
              <a:cs typeface="Segoe UI" pitchFamily="2"/>
            </a:endParaRPr>
          </a:p>
          <a:p>
            <a:endParaRPr lang="zxx-none" dirty="0">
              <a:solidFill>
                <a:srgbClr val="000000"/>
              </a:solidFill>
              <a:latin typeface="Bahnschrift" pitchFamily="34"/>
              <a:ea typeface="Segoe UI" pitchFamily="2"/>
              <a:cs typeface="Segoe UI" pitchFamily="2"/>
            </a:endParaRPr>
          </a:p>
          <a:p>
            <a:endParaRPr lang="zxx-none" dirty="0">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CFCD56F2-3E87-4DD0-8677-F97E8236A193}"/>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7720C57-DD23-4F73-9B62-5AE62675D0A1}"/>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dirty="0">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711E498-963D-479A-ABC9-0D51B40E84CB}"/>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dirty="0">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C5DD9AF-20F0-4FCC-969E-4C65B30323CA}"/>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dirty="0">
              <a:latin typeface="Arial" pitchFamily="18"/>
              <a:ea typeface="Microsoft YaHei" pitchFamily="2"/>
              <a:cs typeface="Arial" pitchFamily="2"/>
            </a:endParaRPr>
          </a:p>
        </p:txBody>
      </p:sp>
    </p:spTree>
    <p:extLst>
      <p:ext uri="{BB962C8B-B14F-4D97-AF65-F5344CB8AC3E}">
        <p14:creationId xmlns:p14="http://schemas.microsoft.com/office/powerpoint/2010/main" val="3911220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r>
              <a:rPr lang="it-IT" dirty="0"/>
              <a:t>Disegnare un oggetto</a:t>
            </a:r>
          </a:p>
        </p:txBody>
      </p:sp>
      <p:sp>
        <p:nvSpPr>
          <p:cNvPr id="10" name="Segnaposto contenuto 9">
            <a:extLst>
              <a:ext uri="{FF2B5EF4-FFF2-40B4-BE49-F238E27FC236}">
                <a16:creationId xmlns:a16="http://schemas.microsoft.com/office/drawing/2014/main" id="{04A6C448-C5F3-4F54-90E7-9402AB901914}"/>
              </a:ext>
            </a:extLst>
          </p:cNvPr>
          <p:cNvSpPr>
            <a:spLocks noGrp="1"/>
          </p:cNvSpPr>
          <p:nvPr>
            <p:ph sz="half" idx="2"/>
          </p:nvPr>
        </p:nvSpPr>
        <p:spPr/>
        <p:txBody>
          <a:bodyPr/>
          <a:lstStyle/>
          <a:p>
            <a:pPr lvl="0"/>
            <a:r>
              <a:rPr lang="zxx-none" dirty="0"/>
              <a:t>Una volta aggiunto tutto, bast</a:t>
            </a:r>
            <a:r>
              <a:rPr lang="it-IT" dirty="0" err="1"/>
              <a:t>erà</a:t>
            </a:r>
            <a:r>
              <a:rPr lang="zxx-none" dirty="0"/>
              <a:t> chiamare il metodo di </a:t>
            </a:r>
            <a:r>
              <a:rPr lang="zxx-none" dirty="0">
                <a:solidFill>
                  <a:srgbClr val="F20732"/>
                </a:solidFill>
              </a:rPr>
              <a:t>draw() </a:t>
            </a:r>
            <a:r>
              <a:rPr lang="it-IT" dirty="0"/>
              <a:t>appena creato </a:t>
            </a:r>
            <a:r>
              <a:rPr lang="zxx-none" dirty="0"/>
              <a:t>nella </a:t>
            </a:r>
            <a:r>
              <a:rPr lang="zxx-none" dirty="0">
                <a:solidFill>
                  <a:srgbClr val="F20732"/>
                </a:solidFill>
              </a:rPr>
              <a:t>onDrawFrame()</a:t>
            </a:r>
            <a:r>
              <a:rPr lang="it-IT" dirty="0">
                <a:solidFill>
                  <a:srgbClr val="F20732"/>
                </a:solidFill>
              </a:rPr>
              <a:t> </a:t>
            </a:r>
            <a:r>
              <a:rPr lang="it-IT" dirty="0"/>
              <a:t>della classe </a:t>
            </a:r>
            <a:r>
              <a:rPr lang="it-IT" dirty="0" err="1">
                <a:solidFill>
                  <a:srgbClr val="00B0F0"/>
                </a:solidFill>
              </a:rPr>
              <a:t>MyGLRenderer</a:t>
            </a:r>
            <a:r>
              <a:rPr lang="it-IT" dirty="0"/>
              <a:t>.</a:t>
            </a:r>
          </a:p>
          <a:p>
            <a:endParaRPr lang="it-IT" dirty="0"/>
          </a:p>
          <a:p>
            <a:endParaRPr lang="it-IT" dirty="0"/>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onDrawFrame</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gl</a:t>
            </a:r>
            <a:r>
              <a:rPr lang="it-IT" dirty="0">
                <a:solidFill>
                  <a:srgbClr val="000000"/>
                </a:solidFill>
                <a:latin typeface="Consolas" panose="020B0609020204030204" pitchFamily="49" charset="0"/>
              </a:rPr>
              <a:t>) {</a:t>
            </a:r>
          </a:p>
          <a:p>
            <a:r>
              <a:rPr lang="en-US" dirty="0"/>
              <a:t>    ...</a:t>
            </a:r>
            <a:br>
              <a:rPr lang="en-US" dirty="0"/>
            </a:br>
            <a:br>
              <a:rPr lang="en-US" dirty="0"/>
            </a:br>
            <a:r>
              <a:rPr lang="en-US" dirty="0"/>
              <a:t>   </a:t>
            </a:r>
            <a:r>
              <a:rPr lang="it-IT" dirty="0">
                <a:solidFill>
                  <a:srgbClr val="008000"/>
                </a:solidFill>
                <a:latin typeface="Consolas" panose="020B0609020204030204" pitchFamily="49" charset="0"/>
              </a:rPr>
              <a:t> // Disegna il triangolo</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mTriangle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draw</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scratch</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a:t>
            </a:r>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0FBBFF6E-BBCC-4B98-A00E-ABF8E2A51FB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2" y="1300597"/>
            <a:ext cx="3208741" cy="33723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D71E1832-EC0B-48BF-ABCD-117686C1F3B4}"/>
              </a:ext>
            </a:extLst>
          </p:cNvPr>
          <p:cNvSpPr txBox="1">
            <a:spLocks noGrp="1"/>
          </p:cNvSpPr>
          <p:nvPr>
            <p:ph type="title"/>
          </p:nvPr>
        </p:nvSpPr>
        <p:spPr/>
        <p:txBody>
          <a:bodyPr/>
          <a:lstStyle/>
          <a:p>
            <a:pPr lvl="0"/>
            <a:r>
              <a:rPr lang="it-IT" dirty="0"/>
              <a:t>Matrici </a:t>
            </a:r>
            <a:r>
              <a:rPr lang="it-IT" dirty="0" err="1"/>
              <a:t>View</a:t>
            </a:r>
            <a:r>
              <a:rPr lang="it-IT" dirty="0"/>
              <a:t> e </a:t>
            </a:r>
            <a:r>
              <a:rPr lang="it-IT" dirty="0" err="1"/>
              <a:t>Projection</a:t>
            </a:r>
            <a:endParaRPr lang="it-IT" dirty="0"/>
          </a:p>
        </p:txBody>
      </p:sp>
      <p:sp>
        <p:nvSpPr>
          <p:cNvPr id="10" name="Segnaposto contenuto 9">
            <a:extLst>
              <a:ext uri="{FF2B5EF4-FFF2-40B4-BE49-F238E27FC236}">
                <a16:creationId xmlns:a16="http://schemas.microsoft.com/office/drawing/2014/main" id="{B1FDFF1C-E3D6-4F9F-9838-D33011EF62E2}"/>
              </a:ext>
            </a:extLst>
          </p:cNvPr>
          <p:cNvSpPr>
            <a:spLocks noGrp="1"/>
          </p:cNvSpPr>
          <p:nvPr>
            <p:ph sz="half" idx="2"/>
          </p:nvPr>
        </p:nvSpPr>
        <p:spPr/>
        <p:txBody>
          <a:bodyPr/>
          <a:lstStyle/>
          <a:p>
            <a:r>
              <a:rPr lang="zxx-none" dirty="0"/>
              <a:t>Per far si che il </a:t>
            </a:r>
            <a:r>
              <a:rPr lang="it-IT" dirty="0"/>
              <a:t>triangolo</a:t>
            </a:r>
            <a:r>
              <a:rPr lang="zxx-none" dirty="0"/>
              <a:t> si adatti meglio allo schermo e</a:t>
            </a:r>
            <a:r>
              <a:rPr lang="it-IT" dirty="0"/>
              <a:t>d</a:t>
            </a:r>
            <a:r>
              <a:rPr lang="zxx-none" dirty="0"/>
              <a:t> a</a:t>
            </a:r>
            <a:r>
              <a:rPr lang="it-IT" dirty="0"/>
              <a:t>i</a:t>
            </a:r>
            <a:r>
              <a:rPr lang="zxx-none" dirty="0"/>
              <a:t> suoi possibili cambiamenti occorre applicare projection view e camera view.</a:t>
            </a:r>
          </a:p>
          <a:p>
            <a:endParaRPr lang="zxx-none" dirty="0"/>
          </a:p>
          <a:p>
            <a:r>
              <a:rPr lang="zxx-none" dirty="0"/>
              <a:t>Questi due strumenti permettono di vedere l'oggetto come se fosse visto fisicamente dall'occhio umano.</a:t>
            </a:r>
          </a:p>
          <a:p>
            <a:endParaRPr lang="zxx-none" dirty="0"/>
          </a:p>
          <a:p>
            <a:endParaRPr lang="zxx-none" dirty="0"/>
          </a:p>
          <a:p>
            <a:r>
              <a:rPr lang="zxx-none" dirty="0"/>
              <a:t>Quesa simulazione di vista fisica è effettuata tramite trasfor</a:t>
            </a:r>
            <a:r>
              <a:rPr lang="it-IT" dirty="0"/>
              <a:t>ma</a:t>
            </a:r>
            <a:r>
              <a:rPr lang="zxx-none" dirty="0"/>
              <a:t>zioni matematiche delle coordinate degli oggetti disegnati.</a:t>
            </a:r>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24FBE362-3922-4E8F-B15B-B7D2F06B7997}"/>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80C6AF87-CB35-4F17-8A8E-1B4E2CAEE710}"/>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7220BB14-92B5-4021-ADED-E8400069C037}"/>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1148D897-E188-426C-B62F-1D4405687DF5}"/>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10" y="2575550"/>
            <a:ext cx="4933308" cy="31929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Il rendering</a:t>
            </a:r>
          </a:p>
        </p:txBody>
      </p:sp>
      <p:sp>
        <p:nvSpPr>
          <p:cNvPr id="3" name="Sottotitolo 2"/>
          <p:cNvSpPr>
            <a:spLocks noGrp="1"/>
          </p:cNvSpPr>
          <p:nvPr>
            <p:ph sz="half" idx="2"/>
          </p:nvPr>
        </p:nvSpPr>
        <p:spPr/>
        <p:txBody>
          <a:bodyPr/>
          <a:lstStyle/>
          <a:p>
            <a:r>
              <a:rPr lang="it-IT" dirty="0"/>
              <a:t>Nella computer grafica, il rendering ('restituzione grafica') identifica il processo di 'resa', ovvero di generazione di un'immagine a partire da una descrizione matematica di una scena tridimensionale, interpretata da algoritmi che definiscono il colore di ogni punto dell'immagine </a:t>
            </a:r>
            <a:r>
              <a:rPr lang="it-IT" dirty="0" err="1"/>
              <a:t>digitale.Il</a:t>
            </a:r>
            <a:r>
              <a:rPr lang="it-IT" dirty="0"/>
              <a:t> processo di rendering pertanto prende in input un file di scena, contente la descrizione di uno o più oggetti (mediante un linguaggio rigoroso e strutture dati opportunamente definite), e che presenta inoltre tutte le informazioni necessarie alla rappresentazione della «scena» stessa, come informazioni sulla geometria, sui punti di vista ,sulle texture, sull’illuminazione e sull’ombreggiatura della rappresentazione.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18" y="1133605"/>
            <a:ext cx="4188277" cy="2444047"/>
          </a:xfrm>
          <a:prstGeom prst="rect">
            <a:avLst/>
          </a:prstGeom>
        </p:spPr>
      </p:pic>
    </p:spTree>
    <p:extLst>
      <p:ext uri="{BB962C8B-B14F-4D97-AF65-F5344CB8AC3E}">
        <p14:creationId xmlns:p14="http://schemas.microsoft.com/office/powerpoint/2010/main" val="814541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743364BD-9DEF-4D23-9743-E957D9C2968F}"/>
              </a:ext>
            </a:extLst>
          </p:cNvPr>
          <p:cNvSpPr txBox="1">
            <a:spLocks noGrp="1"/>
          </p:cNvSpPr>
          <p:nvPr>
            <p:ph type="title"/>
          </p:nvPr>
        </p:nvSpPr>
        <p:spPr/>
        <p:txBody>
          <a:bodyPr/>
          <a:lstStyle/>
          <a:p>
            <a:pPr lvl="0"/>
            <a:r>
              <a:rPr lang="it-IT" dirty="0"/>
              <a:t>Definiamo la matrice </a:t>
            </a:r>
            <a:r>
              <a:rPr lang="it-IT" dirty="0" err="1"/>
              <a:t>View</a:t>
            </a:r>
            <a:r>
              <a:rPr lang="it-IT" dirty="0"/>
              <a:t>/</a:t>
            </a:r>
            <a:r>
              <a:rPr lang="it-IT" dirty="0" err="1"/>
              <a:t>Projection</a:t>
            </a:r>
            <a:endParaRPr lang="it-IT" dirty="0"/>
          </a:p>
        </p:txBody>
      </p:sp>
      <p:sp>
        <p:nvSpPr>
          <p:cNvPr id="10" name="Segnaposto contenuto 9">
            <a:extLst>
              <a:ext uri="{FF2B5EF4-FFF2-40B4-BE49-F238E27FC236}">
                <a16:creationId xmlns:a16="http://schemas.microsoft.com/office/drawing/2014/main" id="{4D519D32-FD98-41F8-9D0E-6F398628B220}"/>
              </a:ext>
            </a:extLst>
          </p:cNvPr>
          <p:cNvSpPr>
            <a:spLocks noGrp="1"/>
          </p:cNvSpPr>
          <p:nvPr>
            <p:ph sz="half" idx="2"/>
          </p:nvPr>
        </p:nvSpPr>
        <p:spPr>
          <a:xfrm>
            <a:off x="5134708" y="1133605"/>
            <a:ext cx="7230794" cy="5223354"/>
          </a:xfrm>
        </p:spPr>
        <p:txBody>
          <a:bodyPr>
            <a:normAutofit fontScale="77500" lnSpcReduction="20000"/>
          </a:bodyPr>
          <a:lstStyle/>
          <a:p>
            <a:pPr>
              <a:lnSpc>
                <a:spcPct val="170000"/>
              </a:lnSpc>
            </a:pPr>
            <a:r>
              <a:rPr lang="zxx-none" dirty="0"/>
              <a:t>La projection view aggiusta le coordinate dell'oggetto disegnato basandosi su altezza e largehzza della </a:t>
            </a:r>
            <a:r>
              <a:rPr lang="zxx-none" dirty="0">
                <a:solidFill>
                  <a:srgbClr val="00B0F0"/>
                </a:solidFill>
              </a:rPr>
              <a:t>GLSurfaceView</a:t>
            </a:r>
            <a:r>
              <a:rPr lang="zxx-none" dirty="0"/>
              <a:t> . Va inserita nella classe </a:t>
            </a:r>
            <a:r>
              <a:rPr lang="zxx-none" dirty="0">
                <a:solidFill>
                  <a:srgbClr val="00B0F0"/>
                </a:solidFill>
              </a:rPr>
              <a:t>GLSurfaceView.Renderer</a:t>
            </a:r>
            <a:r>
              <a:rPr lang="zxx-none" dirty="0"/>
              <a:t>.</a:t>
            </a:r>
          </a:p>
          <a:p>
            <a:endParaRPr lang="zxx-none" dirty="0"/>
          </a:p>
          <a:p>
            <a:r>
              <a:rPr lang="it-IT" dirty="0">
                <a:solidFill>
                  <a:srgbClr val="008000"/>
                </a:solidFill>
                <a:latin typeface="Consolas" panose="020B0609020204030204" pitchFamily="49" charset="0"/>
              </a:rPr>
              <a:t>//</a:t>
            </a:r>
            <a:r>
              <a:rPr lang="it-IT" dirty="0" err="1">
                <a:solidFill>
                  <a:srgbClr val="008000"/>
                </a:solidFill>
                <a:latin typeface="Consolas" panose="020B0609020204030204" pitchFamily="49" charset="0"/>
              </a:rPr>
              <a:t>vPMatrix</a:t>
            </a:r>
            <a:r>
              <a:rPr lang="it-IT" dirty="0">
                <a:solidFill>
                  <a:srgbClr val="008000"/>
                </a:solidFill>
                <a:latin typeface="Consolas" panose="020B0609020204030204" pitchFamily="49" charset="0"/>
              </a:rPr>
              <a:t> è l'abbreviazione per "Model </a:t>
            </a:r>
            <a:r>
              <a:rPr lang="it-IT" dirty="0" err="1">
                <a:solidFill>
                  <a:srgbClr val="008000"/>
                </a:solidFill>
                <a:latin typeface="Consolas" panose="020B0609020204030204" pitchFamily="49" charset="0"/>
              </a:rPr>
              <a:t>View</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Projection</a:t>
            </a:r>
            <a:r>
              <a:rPr lang="it-IT" dirty="0">
                <a:solidFill>
                  <a:srgbClr val="008000"/>
                </a:solidFill>
                <a:latin typeface="Consolas" panose="020B0609020204030204" pitchFamily="49" charset="0"/>
              </a:rPr>
              <a:t> Matrix"</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vPMatrix</a:t>
            </a:r>
            <a:r>
              <a:rPr lang="it-IT" dirty="0">
                <a:solidFill>
                  <a:srgbClr val="000000"/>
                </a:solidFill>
                <a:latin typeface="Consolas" panose="020B0609020204030204" pitchFamily="49" charset="0"/>
              </a:rPr>
              <a:t> = </a:t>
            </a:r>
            <a:r>
              <a:rPr lang="it-IT" dirty="0">
                <a:solidFill>
                  <a:srgbClr val="AF00DB"/>
                </a:solidFill>
                <a:latin typeface="Consolas" panose="020B0609020204030204" pitchFamily="49" charset="0"/>
              </a:rPr>
              <a:t>new</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a:t>
            </a:r>
            <a:r>
              <a:rPr lang="it-IT" dirty="0">
                <a:solidFill>
                  <a:srgbClr val="098658"/>
                </a:solidFill>
                <a:latin typeface="Consolas" panose="020B0609020204030204" pitchFamily="49" charset="0"/>
              </a:rPr>
              <a:t>16</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projectionMatrix</a:t>
            </a:r>
            <a:r>
              <a:rPr lang="it-IT" dirty="0">
                <a:solidFill>
                  <a:srgbClr val="000000"/>
                </a:solidFill>
                <a:latin typeface="Consolas" panose="020B0609020204030204" pitchFamily="49" charset="0"/>
              </a:rPr>
              <a:t> = </a:t>
            </a:r>
            <a:r>
              <a:rPr lang="it-IT" dirty="0">
                <a:solidFill>
                  <a:srgbClr val="AF00DB"/>
                </a:solidFill>
                <a:latin typeface="Consolas" panose="020B0609020204030204" pitchFamily="49" charset="0"/>
              </a:rPr>
              <a:t>new</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a:t>
            </a:r>
            <a:r>
              <a:rPr lang="it-IT" dirty="0">
                <a:solidFill>
                  <a:srgbClr val="098658"/>
                </a:solidFill>
                <a:latin typeface="Consolas" panose="020B0609020204030204" pitchFamily="49" charset="0"/>
              </a:rPr>
              <a:t>16</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viewMatrix</a:t>
            </a:r>
            <a:r>
              <a:rPr lang="it-IT" dirty="0">
                <a:solidFill>
                  <a:srgbClr val="000000"/>
                </a:solidFill>
                <a:latin typeface="Consolas" panose="020B0609020204030204" pitchFamily="49" charset="0"/>
              </a:rPr>
              <a:t> = </a:t>
            </a:r>
            <a:r>
              <a:rPr lang="it-IT" dirty="0">
                <a:solidFill>
                  <a:srgbClr val="AF00DB"/>
                </a:solidFill>
                <a:latin typeface="Consolas" panose="020B0609020204030204" pitchFamily="49" charset="0"/>
              </a:rPr>
              <a:t>new</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a:t>
            </a:r>
            <a:r>
              <a:rPr lang="it-IT" dirty="0">
                <a:solidFill>
                  <a:srgbClr val="098658"/>
                </a:solidFill>
                <a:latin typeface="Consolas" panose="020B0609020204030204" pitchFamily="49" charset="0"/>
              </a:rPr>
              <a:t>16</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Override</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onSurfaceChanged</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unused</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width</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height</a:t>
            </a:r>
            <a:r>
              <a:rPr lang="it-IT" dirty="0">
                <a:solidFill>
                  <a:srgbClr val="000000"/>
                </a:solidFill>
                <a:latin typeface="Consolas" panose="020B0609020204030204" pitchFamily="49" charset="0"/>
              </a:rPr>
              <a:t>) {</a:t>
            </a:r>
          </a:p>
          <a:p>
            <a:r>
              <a:rPr lang="it-IT" dirty="0">
                <a:solidFill>
                  <a:srgbClr val="001080"/>
                </a:solidFill>
                <a:latin typeface="Consolas" panose="020B0609020204030204" pitchFamily="49" charset="0"/>
              </a:rPr>
              <a:t>    GLES20</a:t>
            </a:r>
            <a:r>
              <a:rPr lang="it-IT" dirty="0">
                <a:solidFill>
                  <a:srgbClr val="000000"/>
                </a:solidFill>
                <a:latin typeface="Consolas" panose="020B0609020204030204" pitchFamily="49" charset="0"/>
              </a:rPr>
              <a:t>.</a:t>
            </a:r>
            <a:r>
              <a:rPr lang="it-IT" dirty="0">
                <a:solidFill>
                  <a:srgbClr val="795E26"/>
                </a:solidFill>
                <a:latin typeface="Consolas" panose="020B0609020204030204" pitchFamily="49" charset="0"/>
              </a:rPr>
              <a:t>glViewport</a:t>
            </a:r>
            <a:r>
              <a:rPr lang="it-IT" dirty="0">
                <a:solidFill>
                  <a:srgbClr val="000000"/>
                </a:solidFill>
                <a:latin typeface="Consolas" panose="020B0609020204030204" pitchFamily="49" charset="0"/>
              </a:rPr>
              <a:t>(</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width</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height</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ratio</a:t>
            </a:r>
            <a:r>
              <a:rPr lang="it-IT" dirty="0">
                <a:solidFill>
                  <a:srgbClr val="000000"/>
                </a:solidFill>
                <a:latin typeface="Consolas" panose="020B0609020204030204" pitchFamily="49" charset="0"/>
              </a:rPr>
              <a:t> =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width</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height</a:t>
            </a:r>
            <a:r>
              <a:rPr lang="it-IT" dirty="0">
                <a:solidFill>
                  <a:srgbClr val="000000"/>
                </a:solidFill>
                <a:latin typeface="Consolas" panose="020B0609020204030204" pitchFamily="49" charset="0"/>
              </a:rPr>
              <a:t>;</a:t>
            </a:r>
          </a:p>
          <a:p>
            <a:r>
              <a:rPr lang="it-IT" dirty="0">
                <a:solidFill>
                  <a:srgbClr val="008000"/>
                </a:solidFill>
                <a:latin typeface="Consolas" panose="020B0609020204030204" pitchFamily="49" charset="0"/>
              </a:rPr>
              <a:t>    // Questa </a:t>
            </a:r>
            <a:r>
              <a:rPr lang="it-IT" dirty="0" err="1">
                <a:solidFill>
                  <a:srgbClr val="008000"/>
                </a:solidFill>
                <a:latin typeface="Consolas" panose="020B0609020204030204" pitchFamily="49" charset="0"/>
              </a:rPr>
              <a:t>projection</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matrix</a:t>
            </a:r>
            <a:r>
              <a:rPr lang="it-IT" dirty="0">
                <a:solidFill>
                  <a:srgbClr val="008000"/>
                </a:solidFill>
                <a:latin typeface="Consolas" panose="020B0609020204030204" pitchFamily="49" charset="0"/>
              </a:rPr>
              <a:t> viene applicata alle coordinate     dell'oggetto nel metodo </a:t>
            </a:r>
            <a:r>
              <a:rPr lang="it-IT" dirty="0" err="1">
                <a:solidFill>
                  <a:srgbClr val="008000"/>
                </a:solidFill>
                <a:latin typeface="Consolas" panose="020B0609020204030204" pitchFamily="49" charset="0"/>
              </a:rPr>
              <a:t>onDrawFrame</a:t>
            </a:r>
            <a:r>
              <a:rPr lang="it-IT" dirty="0">
                <a:solidFill>
                  <a:srgbClr val="008000"/>
                </a:solidFill>
                <a:latin typeface="Consolas" panose="020B0609020204030204" pitchFamily="49" charset="0"/>
              </a:rPr>
              <a:t> ()</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Matrix</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frustumM</a:t>
            </a:r>
            <a:r>
              <a:rPr lang="it-IT" dirty="0">
                <a:solidFill>
                  <a:srgbClr val="000000"/>
                </a:solidFill>
                <a:latin typeface="Consolas" panose="020B0609020204030204" pitchFamily="49" charset="0"/>
              </a:rPr>
              <a:t>(</a:t>
            </a:r>
            <a:r>
              <a:rPr lang="it-IT" dirty="0" err="1">
                <a:solidFill>
                  <a:srgbClr val="328267"/>
                </a:solidFill>
                <a:latin typeface="Consolas" panose="020B0609020204030204" pitchFamily="49" charset="0"/>
              </a:rPr>
              <a:t>projectionMatrix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ratio</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ratio</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1</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1</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3</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7</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a:t>
            </a:r>
          </a:p>
        </p:txBody>
      </p:sp>
      <p:sp>
        <p:nvSpPr>
          <p:cNvPr id="4" name="Titolo 6">
            <a:extLst>
              <a:ext uri="{FF2B5EF4-FFF2-40B4-BE49-F238E27FC236}">
                <a16:creationId xmlns:a16="http://schemas.microsoft.com/office/drawing/2014/main" id="{FB13C04A-1EC9-4E0A-90CD-05F17D18E78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865BF894-E5D1-4AEB-B042-CE3D6728A0F2}"/>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B1215806-37DB-44A3-87ED-F53900896FFD}"/>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2C86507F-A273-42EB-8B9B-9A092F325EE2}"/>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61" y="1133605"/>
            <a:ext cx="4189320" cy="497140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B9C508AF-E901-4F10-AB34-62E93F0C216F}"/>
              </a:ext>
            </a:extLst>
          </p:cNvPr>
          <p:cNvSpPr txBox="1">
            <a:spLocks noGrp="1"/>
          </p:cNvSpPr>
          <p:nvPr>
            <p:ph type="title"/>
          </p:nvPr>
        </p:nvSpPr>
        <p:spPr/>
        <p:txBody>
          <a:bodyPr/>
          <a:lstStyle/>
          <a:p>
            <a:pPr lvl="0"/>
            <a:r>
              <a:rPr lang="it-IT" dirty="0"/>
              <a:t>Definiamo una Camera</a:t>
            </a:r>
          </a:p>
        </p:txBody>
      </p:sp>
      <p:sp>
        <p:nvSpPr>
          <p:cNvPr id="10" name="Segnaposto contenuto 9">
            <a:extLst>
              <a:ext uri="{FF2B5EF4-FFF2-40B4-BE49-F238E27FC236}">
                <a16:creationId xmlns:a16="http://schemas.microsoft.com/office/drawing/2014/main" id="{0615CF44-C943-4D1E-A348-FFD57508CD28}"/>
              </a:ext>
            </a:extLst>
          </p:cNvPr>
          <p:cNvSpPr>
            <a:spLocks noGrp="1"/>
          </p:cNvSpPr>
          <p:nvPr>
            <p:ph sz="half" idx="2"/>
          </p:nvPr>
        </p:nvSpPr>
        <p:spPr>
          <a:xfrm>
            <a:off x="5276850" y="1133605"/>
            <a:ext cx="7313735" cy="5223354"/>
          </a:xfrm>
        </p:spPr>
        <p:txBody>
          <a:bodyPr>
            <a:normAutofit fontScale="85000" lnSpcReduction="20000"/>
          </a:bodyPr>
          <a:lstStyle/>
          <a:p>
            <a:r>
              <a:rPr lang="zxx-none" dirty="0"/>
              <a:t>La </a:t>
            </a:r>
            <a:r>
              <a:rPr lang="it-IT" dirty="0"/>
              <a:t>Camera </a:t>
            </a:r>
            <a:r>
              <a:rPr lang="zxx-none" dirty="0"/>
              <a:t>aggiusta e coordinate dell'oggetto basandosi su una videocamera virtuale.</a:t>
            </a:r>
          </a:p>
          <a:p>
            <a:endParaRPr lang="zxx-none" dirty="0"/>
          </a:p>
          <a:p>
            <a:r>
              <a:rPr lang="zxx-none" dirty="0"/>
              <a:t>OpenGL non definisce un vero e proprio oggetto di tipo camera, ma mette a disposizione metodi per simulare una videocamera, cambiando il modo in cui vengono mostrati gli oggetti.</a:t>
            </a:r>
          </a:p>
          <a:p>
            <a:endParaRPr lang="zxx-none" dirty="0"/>
          </a:p>
          <a:p>
            <a:r>
              <a:rPr lang="it-IT" dirty="0">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Override</a:t>
            </a:r>
            <a:endParaRPr lang="it-IT" dirty="0">
              <a:solidFill>
                <a:srgbClr val="000000"/>
              </a:solidFill>
              <a:latin typeface="Consolas" panose="020B0609020204030204" pitchFamily="49" charset="0"/>
            </a:endParaRPr>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onDrawFrame</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gl</a:t>
            </a:r>
            <a:r>
              <a:rPr lang="it-IT" dirty="0">
                <a:solidFill>
                  <a:srgbClr val="000000"/>
                </a:solidFill>
                <a:latin typeface="Consolas" panose="020B0609020204030204" pitchFamily="49" charset="0"/>
              </a:rPr>
              <a:t>) {</a:t>
            </a:r>
          </a:p>
          <a:p>
            <a:r>
              <a:rPr lang="it-IT" dirty="0">
                <a:solidFill>
                  <a:srgbClr val="008000"/>
                </a:solidFill>
                <a:latin typeface="Consolas" panose="020B0609020204030204" pitchFamily="49" charset="0"/>
              </a:rPr>
              <a:t>   </a:t>
            </a:r>
            <a:r>
              <a:rPr lang="it-IT" dirty="0">
                <a:latin typeface="Consolas" panose="020B0609020204030204" pitchFamily="49" charset="0"/>
              </a:rPr>
              <a:t>...</a:t>
            </a:r>
          </a:p>
          <a:p>
            <a:r>
              <a:rPr lang="it-IT" dirty="0">
                <a:solidFill>
                  <a:srgbClr val="008000"/>
                </a:solidFill>
                <a:latin typeface="Consolas" panose="020B0609020204030204" pitchFamily="49" charset="0"/>
              </a:rPr>
              <a:t>   // Imposta la posizione della camera (</a:t>
            </a:r>
            <a:r>
              <a:rPr lang="it-IT" dirty="0" err="1">
                <a:solidFill>
                  <a:srgbClr val="008000"/>
                </a:solidFill>
                <a:latin typeface="Consolas" panose="020B0609020204030204" pitchFamily="49" charset="0"/>
              </a:rPr>
              <a:t>View</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matrix</a:t>
            </a:r>
            <a:r>
              <a:rPr lang="it-IT" dirty="0">
                <a:solidFill>
                  <a:srgbClr val="008000"/>
                </a:solidFill>
                <a:latin typeface="Consolas" panose="020B0609020204030204" pitchFamily="49" charset="0"/>
              </a:rPr>
              <a: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Matrix</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setLookAtM</a:t>
            </a:r>
            <a:r>
              <a:rPr lang="it-IT" dirty="0">
                <a:solidFill>
                  <a:srgbClr val="000000"/>
                </a:solidFill>
                <a:latin typeface="Consolas" panose="020B0609020204030204" pitchFamily="49" charset="0"/>
              </a:rPr>
              <a:t>(</a:t>
            </a:r>
            <a:r>
              <a:rPr lang="it-IT" dirty="0" err="1">
                <a:solidFill>
                  <a:srgbClr val="328267"/>
                </a:solidFill>
                <a:latin typeface="Consolas" panose="020B0609020204030204" pitchFamily="49" charset="0"/>
              </a:rPr>
              <a:t>viewMatrix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3</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1.0f</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0.0f</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Calcola la </a:t>
            </a:r>
            <a:r>
              <a:rPr lang="it-IT" dirty="0" err="1">
                <a:solidFill>
                  <a:srgbClr val="008000"/>
                </a:solidFill>
                <a:latin typeface="Consolas" panose="020B0609020204030204" pitchFamily="49" charset="0"/>
              </a:rPr>
              <a:t>projection</a:t>
            </a:r>
            <a:r>
              <a:rPr lang="it-IT" dirty="0">
                <a:solidFill>
                  <a:srgbClr val="008000"/>
                </a:solidFill>
                <a:latin typeface="Consolas" panose="020B0609020204030204" pitchFamily="49" charset="0"/>
              </a:rPr>
              <a:t> and </a:t>
            </a:r>
            <a:r>
              <a:rPr lang="it-IT" dirty="0" err="1">
                <a:solidFill>
                  <a:srgbClr val="008000"/>
                </a:solidFill>
                <a:latin typeface="Consolas" panose="020B0609020204030204" pitchFamily="49" charset="0"/>
              </a:rPr>
              <a:t>view</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transformation</a:t>
            </a:r>
            <a:endParaRPr lang="it-IT" dirty="0">
              <a:solidFill>
                <a:srgbClr val="008000"/>
              </a:solidFill>
              <a:latin typeface="Consolas" panose="020B0609020204030204" pitchFamily="49" charset="0"/>
            </a:endParaRPr>
          </a:p>
          <a:p>
            <a:r>
              <a:rPr lang="it-IT" dirty="0">
                <a:solidFill>
                  <a:srgbClr val="001080"/>
                </a:solidFill>
                <a:latin typeface="Consolas" panose="020B0609020204030204" pitchFamily="49" charset="0"/>
              </a:rPr>
              <a:t>    </a:t>
            </a:r>
            <a:r>
              <a:rPr lang="it-IT" dirty="0" err="1">
                <a:solidFill>
                  <a:srgbClr val="001080"/>
                </a:solidFill>
                <a:latin typeface="Consolas" panose="020B0609020204030204" pitchFamily="49" charset="0"/>
              </a:rPr>
              <a:t>Matrix</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multiplyMM</a:t>
            </a:r>
            <a:r>
              <a:rPr lang="it-IT" dirty="0">
                <a:solidFill>
                  <a:srgbClr val="000000"/>
                </a:solidFill>
                <a:latin typeface="Consolas" panose="020B0609020204030204" pitchFamily="49" charset="0"/>
              </a:rPr>
              <a:t>(</a:t>
            </a:r>
            <a:r>
              <a:rPr lang="it-IT" dirty="0" err="1">
                <a:solidFill>
                  <a:srgbClr val="328267"/>
                </a:solidFill>
                <a:latin typeface="Consolas" panose="020B0609020204030204" pitchFamily="49" charset="0"/>
              </a:rPr>
              <a:t>vPMatrix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projectionMatrix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viewMatrix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r>
              <a:rPr lang="it-IT" dirty="0">
                <a:solidFill>
                  <a:srgbClr val="008000"/>
                </a:solidFill>
                <a:latin typeface="Consolas" panose="020B0609020204030204" pitchFamily="49" charset="0"/>
              </a:rPr>
              <a:t>  // Disegna il triangolo</a:t>
            </a:r>
          </a:p>
          <a:p>
            <a:r>
              <a:rPr lang="it-IT" dirty="0">
                <a:solidFill>
                  <a:srgbClr val="001080"/>
                </a:solidFill>
                <a:latin typeface="Consolas" panose="020B0609020204030204" pitchFamily="49" charset="0"/>
              </a:rPr>
              <a:t>  </a:t>
            </a:r>
            <a:r>
              <a:rPr lang="it-IT" dirty="0" err="1">
                <a:solidFill>
                  <a:srgbClr val="001080"/>
                </a:solidFill>
                <a:latin typeface="Consolas" panose="020B0609020204030204" pitchFamily="49" charset="0"/>
              </a:rPr>
              <a:t>mTriangle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draw</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scratch</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a:t>
            </a:r>
          </a:p>
        </p:txBody>
      </p:sp>
      <p:sp>
        <p:nvSpPr>
          <p:cNvPr id="4" name="Titolo 6">
            <a:extLst>
              <a:ext uri="{FF2B5EF4-FFF2-40B4-BE49-F238E27FC236}">
                <a16:creationId xmlns:a16="http://schemas.microsoft.com/office/drawing/2014/main" id="{C5723D50-10E6-4BF1-921C-919BDC080F5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1AC362A-F86F-4C4E-AA87-83D98B861587}"/>
              </a:ext>
            </a:extLst>
          </p:cNvPr>
          <p:cNvSpPr/>
          <p:nvPr/>
        </p:nvSpPr>
        <p:spPr>
          <a:xfrm>
            <a:off x="5338465" y="459164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EF4AAF5E-D1BC-455F-B574-4628852BD7E4}"/>
              </a:ext>
            </a:extLst>
          </p:cNvPr>
          <p:cNvSpPr/>
          <p:nvPr/>
        </p:nvSpPr>
        <p:spPr>
          <a:xfrm>
            <a:off x="5327306" y="3312014"/>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5419D54-7491-4FA2-9481-4CA50D1C22D7}"/>
              </a:ext>
            </a:extLst>
          </p:cNvPr>
          <p:cNvSpPr/>
          <p:nvPr/>
        </p:nvSpPr>
        <p:spPr>
          <a:xfrm>
            <a:off x="5347463" y="2238995"/>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 y="1133605"/>
            <a:ext cx="5258189" cy="43635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46866ADB-05C3-43EF-B065-044F901AF214}"/>
              </a:ext>
            </a:extLst>
          </p:cNvPr>
          <p:cNvSpPr txBox="1">
            <a:spLocks noGrp="1"/>
          </p:cNvSpPr>
          <p:nvPr>
            <p:ph type="title"/>
          </p:nvPr>
        </p:nvSpPr>
        <p:spPr/>
        <p:txBody>
          <a:bodyPr/>
          <a:lstStyle/>
          <a:p>
            <a:pPr lvl="0"/>
            <a:r>
              <a:rPr lang="it-IT" dirty="0"/>
              <a:t>Applichiamo le trasformazioni</a:t>
            </a:r>
          </a:p>
        </p:txBody>
      </p:sp>
      <p:sp>
        <p:nvSpPr>
          <p:cNvPr id="9" name="Segnaposto contenuto 8">
            <a:extLst>
              <a:ext uri="{FF2B5EF4-FFF2-40B4-BE49-F238E27FC236}">
                <a16:creationId xmlns:a16="http://schemas.microsoft.com/office/drawing/2014/main" id="{890AA617-96B1-4DE0-AD15-7DD7B9D3B35A}"/>
              </a:ext>
            </a:extLst>
          </p:cNvPr>
          <p:cNvSpPr>
            <a:spLocks noGrp="1"/>
          </p:cNvSpPr>
          <p:nvPr>
            <p:ph sz="half" idx="2"/>
          </p:nvPr>
        </p:nvSpPr>
        <p:spPr>
          <a:xfrm>
            <a:off x="5276850" y="1133605"/>
            <a:ext cx="6535193" cy="5587870"/>
          </a:xfrm>
        </p:spPr>
        <p:txBody>
          <a:bodyPr>
            <a:normAutofit fontScale="77500" lnSpcReduction="20000"/>
          </a:bodyPr>
          <a:lstStyle/>
          <a:p>
            <a:r>
              <a:rPr lang="zxx-none" dirty="0"/>
              <a:t>Per applicare projection e camera view all'oggetto, bisogna aggiungere una variabile al vertex shader</a:t>
            </a:r>
          </a:p>
          <a:p>
            <a:endParaRPr lang="zxx-none" dirty="0"/>
          </a:p>
          <a:p>
            <a:pPr lvl="0"/>
            <a:r>
              <a:rPr lang="it-IT" sz="1600" dirty="0">
                <a:solidFill>
                  <a:srgbClr val="0000FF"/>
                </a:solidFill>
                <a:latin typeface="Consolas" panose="020B0609020204030204" pitchFamily="49" charset="0"/>
              </a:rPr>
              <a:t>public</a:t>
            </a:r>
            <a:r>
              <a:rPr lang="it-IT" sz="1600" dirty="0">
                <a:solidFill>
                  <a:srgbClr val="000000"/>
                </a:solidFill>
                <a:latin typeface="Consolas" panose="020B0609020204030204" pitchFamily="49" charset="0"/>
              </a:rPr>
              <a:t> </a:t>
            </a:r>
            <a:r>
              <a:rPr lang="it-IT" sz="1600" dirty="0">
                <a:solidFill>
                  <a:srgbClr val="0000FF"/>
                </a:solidFill>
                <a:latin typeface="Consolas" panose="020B0609020204030204" pitchFamily="49" charset="0"/>
              </a:rPr>
              <a:t>class</a:t>
            </a:r>
            <a:r>
              <a:rPr lang="it-IT" sz="1600" dirty="0">
                <a:solidFill>
                  <a:srgbClr val="000000"/>
                </a:solidFill>
                <a:latin typeface="Consolas" panose="020B0609020204030204" pitchFamily="49" charset="0"/>
              </a:rPr>
              <a:t> </a:t>
            </a:r>
            <a:r>
              <a:rPr lang="it-IT" sz="1600" dirty="0" err="1">
                <a:solidFill>
                  <a:srgbClr val="267F99"/>
                </a:solidFill>
                <a:latin typeface="Consolas" panose="020B0609020204030204" pitchFamily="49" charset="0"/>
              </a:rPr>
              <a:t>Triangle</a:t>
            </a:r>
            <a:r>
              <a:rPr lang="it-IT" sz="1600" dirty="0">
                <a:solidFill>
                  <a:srgbClr val="000000"/>
                </a:solidFill>
                <a:latin typeface="Consolas" panose="020B0609020204030204" pitchFamily="49" charset="0"/>
              </a:rPr>
              <a:t> {</a:t>
            </a:r>
            <a:br>
              <a:rPr lang="en-US" sz="1600" dirty="0">
                <a:solidFill>
                  <a:srgbClr val="37474F"/>
                </a:solidFill>
                <a:latin typeface="Courier New" panose="02070309020205020404" pitchFamily="49" charset="0"/>
                <a:ea typeface="Times New Roman" panose="02020603050405020304" pitchFamily="18" charset="0"/>
              </a:rPr>
            </a:br>
            <a:br>
              <a:rPr lang="en-US" sz="1600" dirty="0">
                <a:solidFill>
                  <a:srgbClr val="37474F"/>
                </a:solidFill>
                <a:latin typeface="Courier New" panose="02070309020205020404" pitchFamily="49" charset="0"/>
                <a:ea typeface="Times New Roman" panose="02020603050405020304" pitchFamily="18" charset="0"/>
              </a:rPr>
            </a:br>
            <a:r>
              <a:rPr lang="en-US" sz="1600" dirty="0">
                <a:solidFill>
                  <a:srgbClr val="37474F"/>
                </a:solidFill>
                <a:latin typeface="Courier New" panose="02070309020205020404" pitchFamily="49" charset="0"/>
                <a:ea typeface="Times New Roman" panose="02020603050405020304" pitchFamily="18" charset="0"/>
              </a:rPr>
              <a:t>    </a:t>
            </a:r>
            <a:r>
              <a:rPr lang="it-IT" sz="1600" dirty="0">
                <a:solidFill>
                  <a:srgbClr val="0000FF"/>
                </a:solidFill>
                <a:latin typeface="Consolas" panose="020B0609020204030204" pitchFamily="49" charset="0"/>
              </a:rPr>
              <a:t>private</a:t>
            </a:r>
            <a:r>
              <a:rPr lang="it-IT" sz="1600" dirty="0">
                <a:solidFill>
                  <a:srgbClr val="000000"/>
                </a:solidFill>
                <a:latin typeface="Consolas" panose="020B0609020204030204" pitchFamily="49" charset="0"/>
              </a:rPr>
              <a:t> </a:t>
            </a:r>
            <a:r>
              <a:rPr lang="it-IT" sz="1600" dirty="0" err="1">
                <a:solidFill>
                  <a:srgbClr val="0000FF"/>
                </a:solidFill>
                <a:latin typeface="Consolas" panose="020B0609020204030204" pitchFamily="49" charset="0"/>
              </a:rPr>
              <a:t>final</a:t>
            </a:r>
            <a:r>
              <a:rPr lang="it-IT" sz="1600" dirty="0">
                <a:solidFill>
                  <a:srgbClr val="000000"/>
                </a:solidFill>
                <a:latin typeface="Consolas" panose="020B0609020204030204" pitchFamily="49" charset="0"/>
              </a:rPr>
              <a:t> </a:t>
            </a:r>
            <a:r>
              <a:rPr lang="it-IT" sz="1600" dirty="0" err="1">
                <a:solidFill>
                  <a:srgbClr val="267F99"/>
                </a:solidFill>
                <a:latin typeface="Consolas" panose="020B0609020204030204" pitchFamily="49" charset="0"/>
              </a:rPr>
              <a:t>String</a:t>
            </a:r>
            <a:r>
              <a:rPr lang="it-IT" sz="1600" dirty="0">
                <a:solidFill>
                  <a:srgbClr val="000000"/>
                </a:solidFill>
                <a:latin typeface="Consolas" panose="020B0609020204030204" pitchFamily="49" charset="0"/>
              </a:rPr>
              <a:t> </a:t>
            </a:r>
            <a:r>
              <a:rPr lang="it-IT" sz="1600" dirty="0" err="1">
                <a:solidFill>
                  <a:srgbClr val="328267"/>
                </a:solidFill>
                <a:latin typeface="Consolas" panose="020B0609020204030204" pitchFamily="49" charset="0"/>
              </a:rPr>
              <a:t>vertexShaderCode</a:t>
            </a:r>
            <a:r>
              <a:rPr lang="it-IT" sz="1600" dirty="0">
                <a:solidFill>
                  <a:srgbClr val="000000"/>
                </a:solidFill>
                <a:latin typeface="Consolas" panose="020B0609020204030204" pitchFamily="49" charset="0"/>
              </a:rPr>
              <a:t> =</a:t>
            </a:r>
            <a:endParaRPr lang="en-US" sz="1600" dirty="0">
              <a:solidFill>
                <a:srgbClr val="37474F"/>
              </a:solidFill>
              <a:latin typeface="Courier New" panose="02070309020205020404" pitchFamily="49" charset="0"/>
            </a:endParaRPr>
          </a:p>
          <a:p>
            <a:r>
              <a:rPr lang="en-US" sz="1600" dirty="0">
                <a:solidFill>
                  <a:srgbClr val="ED7D31"/>
                </a:solidFill>
                <a:latin typeface="Courier New" panose="02070309020205020404" pitchFamily="49" charset="0"/>
                <a:ea typeface="Times New Roman" panose="02020603050405020304" pitchFamily="18" charset="0"/>
              </a:rPr>
              <a:t>        </a:t>
            </a:r>
            <a:r>
              <a:rPr lang="it-IT" sz="1600" dirty="0">
                <a:solidFill>
                  <a:srgbClr val="A31515"/>
                </a:solidFill>
                <a:latin typeface="Consolas" panose="020B0609020204030204" pitchFamily="49" charset="0"/>
              </a:rPr>
              <a:t>"</a:t>
            </a:r>
            <a:r>
              <a:rPr lang="it-IT" sz="1600" dirty="0" err="1">
                <a:solidFill>
                  <a:srgbClr val="A31515"/>
                </a:solidFill>
                <a:latin typeface="Consolas" panose="020B0609020204030204" pitchFamily="49" charset="0"/>
              </a:rPr>
              <a:t>attribute</a:t>
            </a:r>
            <a:r>
              <a:rPr lang="it-IT" sz="1600" dirty="0">
                <a:solidFill>
                  <a:srgbClr val="A31515"/>
                </a:solidFill>
                <a:latin typeface="Consolas" panose="020B0609020204030204" pitchFamily="49" charset="0"/>
              </a:rPr>
              <a:t> vec4 </a:t>
            </a:r>
            <a:r>
              <a:rPr lang="it-IT" sz="1600" dirty="0" err="1">
                <a:solidFill>
                  <a:srgbClr val="A31515"/>
                </a:solidFill>
                <a:latin typeface="Consolas" panose="020B0609020204030204" pitchFamily="49" charset="0"/>
              </a:rPr>
              <a:t>vPosition</a:t>
            </a:r>
            <a:r>
              <a:rPr lang="it-IT" sz="1600" dirty="0">
                <a:solidFill>
                  <a:srgbClr val="A31515"/>
                </a:solidFill>
                <a:latin typeface="Consolas" panose="020B0609020204030204" pitchFamily="49" charset="0"/>
              </a:rPr>
              <a:t>;"</a:t>
            </a:r>
            <a:r>
              <a:rPr lang="it-IT" sz="1600" dirty="0">
                <a:solidFill>
                  <a:srgbClr val="000000"/>
                </a:solidFill>
                <a:latin typeface="Consolas" panose="020B0609020204030204" pitchFamily="49" charset="0"/>
              </a:rPr>
              <a:t> +</a:t>
            </a:r>
          </a:p>
          <a:p>
            <a:r>
              <a:rPr lang="it-IT" sz="1600" dirty="0">
                <a:solidFill>
                  <a:srgbClr val="000000"/>
                </a:solidFill>
                <a:latin typeface="Consolas" panose="020B0609020204030204" pitchFamily="49" charset="0"/>
              </a:rPr>
              <a:t>         </a:t>
            </a:r>
            <a:r>
              <a:rPr lang="it-IT" sz="1600" dirty="0">
                <a:solidFill>
                  <a:srgbClr val="A31515"/>
                </a:solidFill>
                <a:latin typeface="Consolas" panose="020B0609020204030204" pitchFamily="49" charset="0"/>
              </a:rPr>
              <a:t>"</a:t>
            </a:r>
            <a:r>
              <a:rPr lang="it-IT" sz="1600" dirty="0" err="1">
                <a:solidFill>
                  <a:srgbClr val="A31515"/>
                </a:solidFill>
                <a:latin typeface="Consolas" panose="020B0609020204030204" pitchFamily="49" charset="0"/>
              </a:rPr>
              <a:t>uniform</a:t>
            </a:r>
            <a:r>
              <a:rPr lang="it-IT" sz="1600" dirty="0">
                <a:solidFill>
                  <a:srgbClr val="A31515"/>
                </a:solidFill>
                <a:latin typeface="Consolas" panose="020B0609020204030204" pitchFamily="49" charset="0"/>
              </a:rPr>
              <a:t> mat4 </a:t>
            </a:r>
            <a:r>
              <a:rPr lang="it-IT" sz="1600" dirty="0" err="1">
                <a:solidFill>
                  <a:srgbClr val="A31515"/>
                </a:solidFill>
                <a:latin typeface="Consolas" panose="020B0609020204030204" pitchFamily="49" charset="0"/>
              </a:rPr>
              <a:t>uMVPMatrix</a:t>
            </a:r>
            <a:r>
              <a:rPr lang="it-IT" sz="1600" dirty="0">
                <a:solidFill>
                  <a:srgbClr val="A31515"/>
                </a:solidFill>
                <a:latin typeface="Consolas" panose="020B0609020204030204" pitchFamily="49" charset="0"/>
              </a:rPr>
              <a:t>;"</a:t>
            </a:r>
            <a:r>
              <a:rPr lang="it-IT" sz="1600" dirty="0">
                <a:solidFill>
                  <a:srgbClr val="000000"/>
                </a:solidFill>
                <a:latin typeface="Consolas" panose="020B0609020204030204" pitchFamily="49" charset="0"/>
              </a:rPr>
              <a:t> + </a:t>
            </a:r>
          </a:p>
          <a:p>
            <a:r>
              <a:rPr lang="it-IT" sz="1600" dirty="0">
                <a:solidFill>
                  <a:srgbClr val="000000"/>
                </a:solidFill>
                <a:latin typeface="Consolas" panose="020B0609020204030204" pitchFamily="49" charset="0"/>
              </a:rPr>
              <a:t>         </a:t>
            </a:r>
            <a:r>
              <a:rPr lang="it-IT" sz="1600" dirty="0">
                <a:solidFill>
                  <a:srgbClr val="A31515"/>
                </a:solidFill>
                <a:latin typeface="Consolas" panose="020B0609020204030204" pitchFamily="49" charset="0"/>
              </a:rPr>
              <a:t>"</a:t>
            </a:r>
            <a:r>
              <a:rPr lang="it-IT" sz="1600" dirty="0" err="1">
                <a:solidFill>
                  <a:srgbClr val="A31515"/>
                </a:solidFill>
                <a:latin typeface="Consolas" panose="020B0609020204030204" pitchFamily="49" charset="0"/>
              </a:rPr>
              <a:t>void</a:t>
            </a:r>
            <a:r>
              <a:rPr lang="it-IT" sz="1600" dirty="0">
                <a:solidFill>
                  <a:srgbClr val="A31515"/>
                </a:solidFill>
                <a:latin typeface="Consolas" panose="020B0609020204030204" pitchFamily="49" charset="0"/>
              </a:rPr>
              <a:t> </a:t>
            </a:r>
            <a:r>
              <a:rPr lang="it-IT" sz="1600" dirty="0" err="1">
                <a:solidFill>
                  <a:srgbClr val="A31515"/>
                </a:solidFill>
                <a:latin typeface="Consolas" panose="020B0609020204030204" pitchFamily="49" charset="0"/>
              </a:rPr>
              <a:t>main</a:t>
            </a:r>
            <a:r>
              <a:rPr lang="it-IT" sz="1600" dirty="0">
                <a:solidFill>
                  <a:srgbClr val="A31515"/>
                </a:solidFill>
                <a:latin typeface="Consolas" panose="020B0609020204030204" pitchFamily="49" charset="0"/>
              </a:rPr>
              <a:t>() {"</a:t>
            </a:r>
            <a:r>
              <a:rPr lang="it-IT" sz="1600" dirty="0">
                <a:solidFill>
                  <a:srgbClr val="000000"/>
                </a:solidFill>
                <a:latin typeface="Consolas" panose="020B0609020204030204" pitchFamily="49" charset="0"/>
              </a:rPr>
              <a:t> +</a:t>
            </a:r>
          </a:p>
          <a:p>
            <a:r>
              <a:rPr lang="it-IT" sz="1600" dirty="0">
                <a:solidFill>
                  <a:srgbClr val="000000"/>
                </a:solidFill>
                <a:latin typeface="Consolas" panose="020B0609020204030204" pitchFamily="49" charset="0"/>
              </a:rPr>
              <a:t>         </a:t>
            </a:r>
            <a:r>
              <a:rPr lang="it-IT" sz="1600" dirty="0">
                <a:solidFill>
                  <a:srgbClr val="A31515"/>
                </a:solidFill>
                <a:latin typeface="Consolas" panose="020B0609020204030204" pitchFamily="49" charset="0"/>
              </a:rPr>
              <a:t>"  </a:t>
            </a:r>
            <a:r>
              <a:rPr lang="it-IT" sz="1600" dirty="0" err="1">
                <a:solidFill>
                  <a:srgbClr val="A31515"/>
                </a:solidFill>
                <a:latin typeface="Consolas" panose="020B0609020204030204" pitchFamily="49" charset="0"/>
              </a:rPr>
              <a:t>gl_Position</a:t>
            </a:r>
            <a:r>
              <a:rPr lang="it-IT" sz="1600" dirty="0">
                <a:solidFill>
                  <a:srgbClr val="A31515"/>
                </a:solidFill>
                <a:latin typeface="Consolas" panose="020B0609020204030204" pitchFamily="49" charset="0"/>
              </a:rPr>
              <a:t> = </a:t>
            </a:r>
            <a:r>
              <a:rPr lang="it-IT" sz="1600" dirty="0" err="1">
                <a:solidFill>
                  <a:srgbClr val="A31515"/>
                </a:solidFill>
                <a:latin typeface="Consolas" panose="020B0609020204030204" pitchFamily="49" charset="0"/>
              </a:rPr>
              <a:t>uMVPMatrix</a:t>
            </a:r>
            <a:r>
              <a:rPr lang="it-IT" sz="1600" dirty="0">
                <a:solidFill>
                  <a:srgbClr val="A31515"/>
                </a:solidFill>
                <a:latin typeface="Consolas" panose="020B0609020204030204" pitchFamily="49" charset="0"/>
              </a:rPr>
              <a:t> * </a:t>
            </a:r>
            <a:r>
              <a:rPr lang="it-IT" sz="1600" dirty="0" err="1">
                <a:solidFill>
                  <a:srgbClr val="A31515"/>
                </a:solidFill>
                <a:latin typeface="Consolas" panose="020B0609020204030204" pitchFamily="49" charset="0"/>
              </a:rPr>
              <a:t>vPosition</a:t>
            </a:r>
            <a:r>
              <a:rPr lang="it-IT" sz="1600" dirty="0">
                <a:solidFill>
                  <a:srgbClr val="A31515"/>
                </a:solidFill>
                <a:latin typeface="Consolas" panose="020B0609020204030204" pitchFamily="49" charset="0"/>
              </a:rPr>
              <a:t>;"</a:t>
            </a:r>
            <a:r>
              <a:rPr lang="it-IT" sz="1600" dirty="0">
                <a:solidFill>
                  <a:srgbClr val="000000"/>
                </a:solidFill>
                <a:latin typeface="Consolas" panose="020B0609020204030204" pitchFamily="49" charset="0"/>
              </a:rPr>
              <a:t> +</a:t>
            </a:r>
          </a:p>
          <a:p>
            <a:r>
              <a:rPr lang="it-IT" sz="1600" dirty="0">
                <a:solidFill>
                  <a:srgbClr val="000000"/>
                </a:solidFill>
                <a:latin typeface="Consolas" panose="020B0609020204030204" pitchFamily="49" charset="0"/>
              </a:rPr>
              <a:t>         </a:t>
            </a:r>
            <a:r>
              <a:rPr lang="it-IT" sz="1600" dirty="0">
                <a:solidFill>
                  <a:srgbClr val="A31515"/>
                </a:solidFill>
                <a:latin typeface="Consolas" panose="020B0609020204030204" pitchFamily="49" charset="0"/>
              </a:rPr>
              <a:t>"}"</a:t>
            </a:r>
            <a:r>
              <a:rPr lang="it-IT" sz="1600" dirty="0">
                <a:solidFill>
                  <a:srgbClr val="000000"/>
                </a:solidFill>
                <a:latin typeface="Consolas" panose="020B0609020204030204" pitchFamily="49" charset="0"/>
              </a:rPr>
              <a:t>;</a:t>
            </a:r>
            <a:br>
              <a:rPr lang="en-US" sz="1600" dirty="0">
                <a:solidFill>
                  <a:srgbClr val="37474F"/>
                </a:solidFill>
                <a:latin typeface="Courier New" panose="02070309020205020404" pitchFamily="49" charset="0"/>
                <a:ea typeface="Times New Roman" panose="02020603050405020304" pitchFamily="18" charset="0"/>
              </a:rPr>
            </a:br>
            <a:br>
              <a:rPr lang="en-US" sz="1600" dirty="0">
                <a:solidFill>
                  <a:srgbClr val="37474F"/>
                </a:solidFill>
                <a:latin typeface="Courier New" panose="02070309020205020404" pitchFamily="49" charset="0"/>
                <a:ea typeface="Times New Roman" panose="02020603050405020304" pitchFamily="18" charset="0"/>
              </a:rPr>
            </a:br>
            <a:r>
              <a:rPr lang="en-US" sz="1600" dirty="0">
                <a:solidFill>
                  <a:srgbClr val="37474F"/>
                </a:solidFill>
                <a:latin typeface="Courier New" panose="02070309020205020404" pitchFamily="49" charset="0"/>
                <a:ea typeface="Times New Roman" panose="02020603050405020304" pitchFamily="18" charset="0"/>
              </a:rPr>
              <a:t>    </a:t>
            </a:r>
            <a:r>
              <a:rPr lang="it-IT" sz="1600" dirty="0">
                <a:solidFill>
                  <a:srgbClr val="0000FF"/>
                </a:solidFill>
                <a:latin typeface="Consolas" panose="020B0609020204030204" pitchFamily="49" charset="0"/>
              </a:rPr>
              <a:t>private</a:t>
            </a:r>
            <a:r>
              <a:rPr lang="it-IT" sz="1600" dirty="0">
                <a:solidFill>
                  <a:srgbClr val="000000"/>
                </a:solidFill>
                <a:latin typeface="Consolas" panose="020B0609020204030204" pitchFamily="49" charset="0"/>
              </a:rPr>
              <a:t> </a:t>
            </a:r>
            <a:r>
              <a:rPr lang="it-IT" sz="1600" dirty="0" err="1">
                <a:solidFill>
                  <a:srgbClr val="0000FF"/>
                </a:solidFill>
                <a:latin typeface="Consolas" panose="020B0609020204030204" pitchFamily="49" charset="0"/>
              </a:rPr>
              <a:t>final</a:t>
            </a:r>
            <a:r>
              <a:rPr lang="it-IT" sz="1600" dirty="0">
                <a:solidFill>
                  <a:srgbClr val="000000"/>
                </a:solidFill>
                <a:latin typeface="Consolas" panose="020B0609020204030204" pitchFamily="49" charset="0"/>
              </a:rPr>
              <a:t> </a:t>
            </a:r>
            <a:r>
              <a:rPr lang="it-IT" sz="1600" dirty="0" err="1">
                <a:solidFill>
                  <a:srgbClr val="267F99"/>
                </a:solidFill>
                <a:latin typeface="Consolas" panose="020B0609020204030204" pitchFamily="49" charset="0"/>
              </a:rPr>
              <a:t>String</a:t>
            </a:r>
            <a:r>
              <a:rPr lang="it-IT" sz="1600" dirty="0">
                <a:solidFill>
                  <a:srgbClr val="000000"/>
                </a:solidFill>
                <a:latin typeface="Consolas" panose="020B0609020204030204" pitchFamily="49" charset="0"/>
              </a:rPr>
              <a:t> </a:t>
            </a:r>
            <a:r>
              <a:rPr lang="it-IT" sz="1600" dirty="0" err="1">
                <a:solidFill>
                  <a:srgbClr val="328267"/>
                </a:solidFill>
                <a:latin typeface="Consolas" panose="020B0609020204030204" pitchFamily="49" charset="0"/>
              </a:rPr>
              <a:t>fragmentShaderCode</a:t>
            </a:r>
            <a:r>
              <a:rPr lang="it-IT" sz="1600" dirty="0">
                <a:solidFill>
                  <a:srgbClr val="000000"/>
                </a:solidFill>
                <a:latin typeface="Consolas" panose="020B0609020204030204" pitchFamily="49" charset="0"/>
              </a:rPr>
              <a:t> =</a:t>
            </a:r>
          </a:p>
          <a:p>
            <a:r>
              <a:rPr lang="en-US" sz="1600" dirty="0">
                <a:solidFill>
                  <a:srgbClr val="37474F"/>
                </a:solidFill>
                <a:latin typeface="Courier New" panose="02070309020205020404" pitchFamily="49" charset="0"/>
                <a:ea typeface="Times New Roman" panose="02020603050405020304" pitchFamily="18" charset="0"/>
              </a:rPr>
              <a:t>        </a:t>
            </a:r>
            <a:r>
              <a:rPr lang="en-US" sz="1600" dirty="0">
                <a:solidFill>
                  <a:srgbClr val="A31515"/>
                </a:solidFill>
                <a:latin typeface="Consolas" panose="020B0609020204030204" pitchFamily="49" charset="0"/>
              </a:rPr>
              <a:t>"precision </a:t>
            </a:r>
            <a:r>
              <a:rPr lang="en-US" sz="1600" dirty="0" err="1">
                <a:solidFill>
                  <a:srgbClr val="A31515"/>
                </a:solidFill>
                <a:latin typeface="Consolas" panose="020B0609020204030204" pitchFamily="49" charset="0"/>
              </a:rPr>
              <a:t>mediump</a:t>
            </a:r>
            <a:r>
              <a:rPr lang="en-US" sz="1600" dirty="0">
                <a:solidFill>
                  <a:srgbClr val="A31515"/>
                </a:solidFill>
                <a:latin typeface="Consolas" panose="020B0609020204030204" pitchFamily="49" charset="0"/>
              </a:rPr>
              <a:t> float;"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"uniform vec4 </a:t>
            </a:r>
            <a:r>
              <a:rPr lang="en-US" sz="1600" dirty="0" err="1">
                <a:solidFill>
                  <a:srgbClr val="A31515"/>
                </a:solidFill>
                <a:latin typeface="Consolas" panose="020B0609020204030204" pitchFamily="49" charset="0"/>
              </a:rPr>
              <a:t>vColor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"void main() {"</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  </a:t>
            </a:r>
            <a:r>
              <a:rPr lang="en-US" sz="1600" dirty="0" err="1">
                <a:solidFill>
                  <a:srgbClr val="A31515"/>
                </a:solidFill>
                <a:latin typeface="Consolas" panose="020B0609020204030204" pitchFamily="49" charset="0"/>
              </a:rPr>
              <a:t>gl_FragColor</a:t>
            </a:r>
            <a:r>
              <a:rPr lang="en-US" sz="1600" dirty="0">
                <a:solidFill>
                  <a:srgbClr val="A31515"/>
                </a:solidFill>
                <a:latin typeface="Consolas" panose="020B0609020204030204" pitchFamily="49" charset="0"/>
              </a:rPr>
              <a:t> = </a:t>
            </a:r>
            <a:r>
              <a:rPr lang="en-US" sz="1600" dirty="0" err="1">
                <a:solidFill>
                  <a:srgbClr val="A31515"/>
                </a:solidFill>
                <a:latin typeface="Consolas" panose="020B0609020204030204" pitchFamily="49" charset="0"/>
              </a:rPr>
              <a:t>vColor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solidFill>
                <a:srgbClr val="37474F"/>
              </a:solidFill>
              <a:latin typeface="Courier New" panose="02070309020205020404" pitchFamily="49" charset="0"/>
            </a:endParaRPr>
          </a:p>
          <a:p>
            <a:r>
              <a:rPr lang="en-US" sz="1600" dirty="0">
                <a:solidFill>
                  <a:srgbClr val="37474F"/>
                </a:solidFill>
                <a:latin typeface="Courier New" panose="02070309020205020404" pitchFamily="49" charset="0"/>
                <a:ea typeface="Times New Roman" panose="02020603050405020304" pitchFamily="18" charset="0"/>
              </a:rPr>
              <a:t>     ...</a:t>
            </a:r>
            <a:br>
              <a:rPr lang="zxx-none" dirty="0"/>
            </a:br>
            <a:br>
              <a:rPr lang="zxx-none" dirty="0"/>
            </a:br>
            <a:r>
              <a:rPr lang="zxx-none" dirty="0"/>
              <a:t>    </a:t>
            </a:r>
            <a:r>
              <a:rPr lang="it-IT" dirty="0"/>
              <a:t>   </a:t>
            </a:r>
            <a:r>
              <a:rPr lang="it-IT" dirty="0">
                <a:solidFill>
                  <a:srgbClr val="008000"/>
                </a:solidFill>
                <a:latin typeface="Consolas" panose="020B0609020204030204" pitchFamily="49" charset="0"/>
              </a:rPr>
              <a:t>// Usata per accedere e impostare la </a:t>
            </a:r>
            <a:r>
              <a:rPr lang="it-IT" dirty="0" err="1">
                <a:solidFill>
                  <a:srgbClr val="008000"/>
                </a:solidFill>
                <a:latin typeface="Consolas" panose="020B0609020204030204" pitchFamily="49" charset="0"/>
              </a:rPr>
              <a:t>view</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transformation</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int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vPMatrixHandle</a:t>
            </a:r>
            <a:r>
              <a:rPr lang="it-IT" dirty="0">
                <a:solidFill>
                  <a:srgbClr val="000000"/>
                </a:solidFill>
                <a:latin typeface="Consolas" panose="020B0609020204030204" pitchFamily="49" charset="0"/>
              </a:rPr>
              <a:t>;</a:t>
            </a:r>
          </a:p>
          <a:p>
            <a:r>
              <a:rPr lang="en-US" dirty="0">
                <a:solidFill>
                  <a:srgbClr val="37474F"/>
                </a:solidFill>
                <a:latin typeface="Courier New" panose="02070309020205020404" pitchFamily="49" charset="0"/>
                <a:ea typeface="Times New Roman" panose="02020603050405020304" pitchFamily="18" charset="0"/>
              </a:rPr>
              <a:t>    ...</a:t>
            </a:r>
            <a:br>
              <a:rPr lang="zxx-none" dirty="0"/>
            </a:br>
            <a:r>
              <a:rPr lang="zxx-none" dirty="0"/>
              <a:t>}</a:t>
            </a:r>
          </a:p>
        </p:txBody>
      </p:sp>
      <p:sp>
        <p:nvSpPr>
          <p:cNvPr id="4" name="Titolo 6">
            <a:extLst>
              <a:ext uri="{FF2B5EF4-FFF2-40B4-BE49-F238E27FC236}">
                <a16:creationId xmlns:a16="http://schemas.microsoft.com/office/drawing/2014/main" id="{53FF46BE-170C-49AD-82CD-8878421DB421}"/>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CB602B9D-405F-4D9E-B6B2-7D8E48C9A04A}"/>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1E1F913-C43A-41FF-813A-10A49240F68B}"/>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D88AA646-C476-415F-9544-76EB4A3E35E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82B27ED5-0910-4B79-9F46-EEB748573EA2}"/>
              </a:ext>
            </a:extLst>
          </p:cNvPr>
          <p:cNvSpPr txBox="1">
            <a:spLocks noGrp="1"/>
          </p:cNvSpPr>
          <p:nvPr>
            <p:ph type="title"/>
          </p:nvPr>
        </p:nvSpPr>
        <p:spPr/>
        <p:txBody>
          <a:bodyPr/>
          <a:lstStyle/>
          <a:p>
            <a:pPr lvl="0"/>
            <a:r>
              <a:rPr lang="it-IT" dirty="0"/>
              <a:t>Integriamo il codice</a:t>
            </a:r>
          </a:p>
        </p:txBody>
      </p:sp>
      <p:sp>
        <p:nvSpPr>
          <p:cNvPr id="9" name="Segnaposto contenuto 8">
            <a:extLst>
              <a:ext uri="{FF2B5EF4-FFF2-40B4-BE49-F238E27FC236}">
                <a16:creationId xmlns:a16="http://schemas.microsoft.com/office/drawing/2014/main" id="{19EE279A-801E-45E6-8264-8CF011291E50}"/>
              </a:ext>
            </a:extLst>
          </p:cNvPr>
          <p:cNvSpPr>
            <a:spLocks noGrp="1"/>
          </p:cNvSpPr>
          <p:nvPr>
            <p:ph sz="half" idx="2"/>
          </p:nvPr>
        </p:nvSpPr>
        <p:spPr>
          <a:xfrm>
            <a:off x="5276850" y="1133605"/>
            <a:ext cx="6915150" cy="5223354"/>
          </a:xfrm>
        </p:spPr>
        <p:txBody>
          <a:bodyPr>
            <a:normAutofit lnSpcReduction="10000"/>
          </a:bodyPr>
          <a:lstStyle/>
          <a:p>
            <a:r>
              <a:rPr lang="zxx-none" dirty="0"/>
              <a:t>Successivamente, modifichiamo il metodo di </a:t>
            </a:r>
            <a:r>
              <a:rPr lang="zxx-none" dirty="0">
                <a:solidFill>
                  <a:srgbClr val="A60540"/>
                </a:solidFill>
              </a:rPr>
              <a:t>draw() </a:t>
            </a:r>
            <a:r>
              <a:rPr lang="zxx-none" dirty="0"/>
              <a:t>così che accetti la combinazione delle matrici precedentemente definita.</a:t>
            </a:r>
          </a:p>
          <a:p>
            <a:endParaRPr lang="zxx-none" dirty="0"/>
          </a:p>
          <a:p>
            <a:r>
              <a:rPr lang="it-IT" sz="1500" dirty="0">
                <a:solidFill>
                  <a:srgbClr val="0000FF"/>
                </a:solidFill>
                <a:latin typeface="Candara" panose="020E0502030303020204" pitchFamily="34" charset="0"/>
                <a:cs typeface="Courier New" panose="02070309020205020404" pitchFamily="49" charset="0"/>
              </a:rPr>
              <a:t>public</a:t>
            </a:r>
            <a:r>
              <a:rPr lang="it-IT" sz="1500" dirty="0">
                <a:solidFill>
                  <a:srgbClr val="000000"/>
                </a:solidFill>
                <a:latin typeface="Candara" panose="020E0502030303020204" pitchFamily="34" charset="0"/>
                <a:cs typeface="Courier New" panose="02070309020205020404" pitchFamily="49" charset="0"/>
              </a:rPr>
              <a:t> </a:t>
            </a:r>
            <a:r>
              <a:rPr lang="it-IT" sz="1500" dirty="0" err="1">
                <a:solidFill>
                  <a:srgbClr val="267F99"/>
                </a:solidFill>
                <a:latin typeface="Candara" panose="020E0502030303020204" pitchFamily="34" charset="0"/>
                <a:cs typeface="Courier New" panose="02070309020205020404" pitchFamily="49" charset="0"/>
              </a:rPr>
              <a:t>void</a:t>
            </a:r>
            <a:r>
              <a:rPr lang="it-IT" sz="1500" dirty="0">
                <a:solidFill>
                  <a:srgbClr val="000000"/>
                </a:solidFill>
                <a:latin typeface="Candara" panose="020E0502030303020204" pitchFamily="34" charset="0"/>
                <a:cs typeface="Courier New" panose="02070309020205020404" pitchFamily="49" charset="0"/>
              </a:rPr>
              <a:t> </a:t>
            </a:r>
            <a:r>
              <a:rPr lang="it-IT" sz="1500" dirty="0" err="1">
                <a:solidFill>
                  <a:srgbClr val="795E26"/>
                </a:solidFill>
                <a:latin typeface="Candara" panose="020E0502030303020204" pitchFamily="34" charset="0"/>
                <a:cs typeface="Courier New" panose="02070309020205020404" pitchFamily="49" charset="0"/>
              </a:rPr>
              <a:t>draw</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267F99"/>
                </a:solidFill>
                <a:latin typeface="Candara" panose="020E0502030303020204" pitchFamily="34" charset="0"/>
                <a:cs typeface="Courier New" panose="02070309020205020404" pitchFamily="49" charset="0"/>
              </a:rPr>
              <a:t>float</a:t>
            </a:r>
            <a:r>
              <a:rPr lang="it-IT" sz="1500" dirty="0">
                <a:solidFill>
                  <a:srgbClr val="000000"/>
                </a:solidFill>
                <a:latin typeface="Candara" panose="020E0502030303020204" pitchFamily="34" charset="0"/>
                <a:cs typeface="Courier New" panose="02070309020205020404" pitchFamily="49" charset="0"/>
              </a:rPr>
              <a:t> [] </a:t>
            </a:r>
            <a:r>
              <a:rPr lang="it-IT" sz="1500" dirty="0" err="1">
                <a:solidFill>
                  <a:srgbClr val="001080"/>
                </a:solidFill>
                <a:latin typeface="Candara" panose="020E0502030303020204" pitchFamily="34" charset="0"/>
                <a:cs typeface="Courier New" panose="02070309020205020404" pitchFamily="49" charset="0"/>
              </a:rPr>
              <a:t>mvpMatrix</a:t>
            </a:r>
            <a:r>
              <a:rPr lang="it-IT" sz="1500" dirty="0">
                <a:solidFill>
                  <a:srgbClr val="000000"/>
                </a:solidFill>
                <a:latin typeface="Candara" panose="020E0502030303020204" pitchFamily="34" charset="0"/>
                <a:cs typeface="Courier New" panose="02070309020205020404" pitchFamily="49" charset="0"/>
              </a:rPr>
              <a:t>) {</a:t>
            </a:r>
            <a:br>
              <a:rPr lang="zxx-none" sz="1500" dirty="0">
                <a:latin typeface="Candara" panose="020E0502030303020204" pitchFamily="34" charset="0"/>
                <a:cs typeface="Courier New" panose="02070309020205020404" pitchFamily="49" charset="0"/>
              </a:rPr>
            </a:br>
            <a:r>
              <a:rPr lang="zxx-none" sz="1500" dirty="0">
                <a:latin typeface="Candara" panose="020E0502030303020204" pitchFamily="34" charset="0"/>
                <a:cs typeface="Courier New" panose="02070309020205020404" pitchFamily="49" charset="0"/>
              </a:rPr>
              <a:t>    ...</a:t>
            </a:r>
            <a:endParaRPr lang="it-IT" sz="1500" dirty="0">
              <a:latin typeface="Candara" panose="020E0502030303020204" pitchFamily="34" charset="0"/>
              <a:cs typeface="Courier New" panose="02070309020205020404" pitchFamily="49" charset="0"/>
            </a:endParaRPr>
          </a:p>
          <a:p>
            <a:br>
              <a:rPr lang="zxx-none" sz="1500" dirty="0">
                <a:latin typeface="Candara" panose="020E0502030303020204" pitchFamily="34" charset="0"/>
                <a:cs typeface="Courier New" panose="02070309020205020404" pitchFamily="49" charset="0"/>
              </a:rPr>
            </a:br>
            <a:r>
              <a:rPr lang="zxx-none" sz="1500" dirty="0">
                <a:latin typeface="Candara" panose="020E0502030303020204" pitchFamily="34" charset="0"/>
                <a:cs typeface="Courier New" panose="02070309020205020404" pitchFamily="49" charset="0"/>
              </a:rPr>
              <a:t>    </a:t>
            </a:r>
            <a:r>
              <a:rPr lang="it-IT" sz="1500" dirty="0">
                <a:solidFill>
                  <a:srgbClr val="008000"/>
                </a:solidFill>
                <a:latin typeface="Candara" panose="020E0502030303020204" pitchFamily="34" charset="0"/>
                <a:cs typeface="Courier New" panose="02070309020205020404" pitchFamily="49" charset="0"/>
              </a:rPr>
              <a:t>// Ottiene un handle per modellare la  </a:t>
            </a:r>
            <a:r>
              <a:rPr lang="it-IT" sz="1500" dirty="0" err="1">
                <a:solidFill>
                  <a:srgbClr val="008000"/>
                </a:solidFill>
                <a:latin typeface="Candara" panose="020E0502030303020204" pitchFamily="34" charset="0"/>
                <a:cs typeface="Courier New" panose="02070309020205020404" pitchFamily="49" charset="0"/>
              </a:rPr>
              <a:t>transformation</a:t>
            </a:r>
            <a:r>
              <a:rPr lang="it-IT" sz="1500" dirty="0">
                <a:solidFill>
                  <a:srgbClr val="008000"/>
                </a:solidFill>
                <a:latin typeface="Candara" panose="020E0502030303020204" pitchFamily="34" charset="0"/>
                <a:cs typeface="Courier New" panose="02070309020205020404" pitchFamily="49" charset="0"/>
              </a:rPr>
              <a:t> </a:t>
            </a:r>
            <a:r>
              <a:rPr lang="it-IT" sz="1500" dirty="0" err="1">
                <a:solidFill>
                  <a:srgbClr val="008000"/>
                </a:solidFill>
                <a:latin typeface="Candara" panose="020E0502030303020204" pitchFamily="34" charset="0"/>
                <a:cs typeface="Courier New" panose="02070309020205020404" pitchFamily="49" charset="0"/>
              </a:rPr>
              <a:t>matrix</a:t>
            </a:r>
            <a:endParaRPr lang="it-IT" sz="1500" dirty="0">
              <a:solidFill>
                <a:srgbClr val="000000"/>
              </a:solidFill>
              <a:latin typeface="Candara" panose="020E0502030303020204" pitchFamily="34" charset="0"/>
              <a:cs typeface="Courier New" panose="02070309020205020404" pitchFamily="49" charset="0"/>
            </a:endParaRPr>
          </a:p>
          <a:p>
            <a:r>
              <a:rPr lang="it-IT" sz="1500" dirty="0">
                <a:solidFill>
                  <a:srgbClr val="000000"/>
                </a:solidFill>
                <a:latin typeface="Candara" panose="020E0502030303020204" pitchFamily="34" charset="0"/>
                <a:cs typeface="Courier New" panose="02070309020205020404" pitchFamily="49" charset="0"/>
              </a:rPr>
              <a:t>        </a:t>
            </a:r>
            <a:r>
              <a:rPr lang="it-IT" sz="1500" dirty="0" err="1">
                <a:solidFill>
                  <a:srgbClr val="001080"/>
                </a:solidFill>
                <a:latin typeface="Candara" panose="020E0502030303020204" pitchFamily="34" charset="0"/>
                <a:cs typeface="Courier New" panose="02070309020205020404" pitchFamily="49" charset="0"/>
              </a:rPr>
              <a:t>vPMatrixHandle</a:t>
            </a:r>
            <a:r>
              <a:rPr lang="it-IT" sz="1500" dirty="0">
                <a:solidFill>
                  <a:srgbClr val="000000"/>
                </a:solidFill>
                <a:latin typeface="Candara" panose="020E0502030303020204" pitchFamily="34" charset="0"/>
                <a:cs typeface="Courier New" panose="02070309020205020404" pitchFamily="49" charset="0"/>
              </a:rPr>
              <a:t> = </a:t>
            </a:r>
            <a:r>
              <a:rPr lang="it-IT" sz="1500" dirty="0">
                <a:solidFill>
                  <a:srgbClr val="001080"/>
                </a:solidFill>
                <a:latin typeface="Candara" panose="020E0502030303020204" pitchFamily="34" charset="0"/>
                <a:cs typeface="Courier New" panose="02070309020205020404" pitchFamily="49" charset="0"/>
              </a:rPr>
              <a:t>GLES20</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795E26"/>
                </a:solidFill>
                <a:latin typeface="Candara" panose="020E0502030303020204" pitchFamily="34" charset="0"/>
                <a:cs typeface="Courier New" panose="02070309020205020404" pitchFamily="49" charset="0"/>
              </a:rPr>
              <a:t>glGetUniformLocation</a:t>
            </a:r>
            <a:r>
              <a:rPr lang="it-IT" sz="1500" dirty="0">
                <a:solidFill>
                  <a:srgbClr val="000000"/>
                </a:solidFill>
                <a:latin typeface="Candara" panose="020E0502030303020204" pitchFamily="34" charset="0"/>
                <a:cs typeface="Courier New" panose="02070309020205020404" pitchFamily="49" charset="0"/>
              </a:rPr>
              <a:t>(</a:t>
            </a:r>
            <a:r>
              <a:rPr lang="it-IT" sz="1500" dirty="0" err="1">
                <a:solidFill>
                  <a:srgbClr val="328267"/>
                </a:solidFill>
                <a:latin typeface="Candara" panose="020E0502030303020204" pitchFamily="34" charset="0"/>
                <a:cs typeface="Courier New" panose="02070309020205020404" pitchFamily="49" charset="0"/>
              </a:rPr>
              <a:t>mProgram</a:t>
            </a: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A31515"/>
                </a:solidFill>
                <a:latin typeface="Candara" panose="020E0502030303020204" pitchFamily="34" charset="0"/>
                <a:cs typeface="Courier New" panose="02070309020205020404" pitchFamily="49" charset="0"/>
              </a:rPr>
              <a:t>"</a:t>
            </a:r>
            <a:r>
              <a:rPr lang="it-IT" sz="1500" dirty="0" err="1">
                <a:solidFill>
                  <a:srgbClr val="A31515"/>
                </a:solidFill>
                <a:latin typeface="Candara" panose="020E0502030303020204" pitchFamily="34" charset="0"/>
                <a:cs typeface="Courier New" panose="02070309020205020404" pitchFamily="49" charset="0"/>
              </a:rPr>
              <a:t>uMVPMatrix</a:t>
            </a:r>
            <a:r>
              <a:rPr lang="it-IT" sz="1500" dirty="0">
                <a:solidFill>
                  <a:srgbClr val="A31515"/>
                </a:solidFill>
                <a:latin typeface="Candara" panose="020E0502030303020204" pitchFamily="34" charset="0"/>
                <a:cs typeface="Courier New" panose="02070309020205020404" pitchFamily="49" charset="0"/>
              </a:rPr>
              <a:t>"</a:t>
            </a:r>
            <a:r>
              <a:rPr lang="it-IT" sz="1500" dirty="0">
                <a:solidFill>
                  <a:srgbClr val="000000"/>
                </a:solidFill>
                <a:latin typeface="Candara" panose="020E0502030303020204" pitchFamily="34" charset="0"/>
                <a:cs typeface="Courier New" panose="02070309020205020404" pitchFamily="49" charset="0"/>
              </a:rPr>
              <a:t>);</a:t>
            </a:r>
          </a:p>
          <a:p>
            <a:br>
              <a:rPr lang="it-IT" sz="1500" dirty="0">
                <a:solidFill>
                  <a:srgbClr val="000000"/>
                </a:solidFill>
                <a:latin typeface="Candara" panose="020E0502030303020204" pitchFamily="34" charset="0"/>
                <a:cs typeface="Courier New" panose="02070309020205020404" pitchFamily="49" charset="0"/>
              </a:rPr>
            </a:b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8000"/>
                </a:solidFill>
                <a:latin typeface="Candara" panose="020E0502030303020204" pitchFamily="34" charset="0"/>
                <a:cs typeface="Courier New" panose="02070309020205020404" pitchFamily="49" charset="0"/>
              </a:rPr>
              <a:t>// Passa la </a:t>
            </a:r>
            <a:r>
              <a:rPr lang="it-IT" sz="1500" dirty="0" err="1">
                <a:solidFill>
                  <a:srgbClr val="008000"/>
                </a:solidFill>
                <a:latin typeface="Candara" panose="020E0502030303020204" pitchFamily="34" charset="0"/>
                <a:cs typeface="Courier New" panose="02070309020205020404" pitchFamily="49" charset="0"/>
              </a:rPr>
              <a:t>projection</a:t>
            </a:r>
            <a:r>
              <a:rPr lang="it-IT" sz="1500" dirty="0">
                <a:solidFill>
                  <a:srgbClr val="008000"/>
                </a:solidFill>
                <a:latin typeface="Candara" panose="020E0502030303020204" pitchFamily="34" charset="0"/>
                <a:cs typeface="Courier New" panose="02070309020205020404" pitchFamily="49" charset="0"/>
              </a:rPr>
              <a:t> and </a:t>
            </a:r>
            <a:r>
              <a:rPr lang="it-IT" sz="1500" dirty="0" err="1">
                <a:solidFill>
                  <a:srgbClr val="008000"/>
                </a:solidFill>
                <a:latin typeface="Candara" panose="020E0502030303020204" pitchFamily="34" charset="0"/>
                <a:cs typeface="Courier New" panose="02070309020205020404" pitchFamily="49" charset="0"/>
              </a:rPr>
              <a:t>view</a:t>
            </a:r>
            <a:r>
              <a:rPr lang="it-IT" sz="1500" dirty="0">
                <a:solidFill>
                  <a:srgbClr val="008000"/>
                </a:solidFill>
                <a:latin typeface="Candara" panose="020E0502030303020204" pitchFamily="34" charset="0"/>
                <a:cs typeface="Courier New" panose="02070309020205020404" pitchFamily="49" charset="0"/>
              </a:rPr>
              <a:t> </a:t>
            </a:r>
            <a:r>
              <a:rPr lang="it-IT" sz="1500" dirty="0" err="1">
                <a:solidFill>
                  <a:srgbClr val="008000"/>
                </a:solidFill>
                <a:latin typeface="Candara" panose="020E0502030303020204" pitchFamily="34" charset="0"/>
                <a:cs typeface="Courier New" panose="02070309020205020404" pitchFamily="49" charset="0"/>
              </a:rPr>
              <a:t>transformation</a:t>
            </a:r>
            <a:r>
              <a:rPr lang="it-IT" sz="1500" dirty="0">
                <a:solidFill>
                  <a:srgbClr val="008000"/>
                </a:solidFill>
                <a:latin typeface="Candara" panose="020E0502030303020204" pitchFamily="34" charset="0"/>
                <a:cs typeface="Courier New" panose="02070309020205020404" pitchFamily="49" charset="0"/>
              </a:rPr>
              <a:t> allo shader</a:t>
            </a:r>
            <a:endParaRPr lang="it-IT" sz="1500" dirty="0">
              <a:solidFill>
                <a:srgbClr val="000000"/>
              </a:solidFill>
              <a:latin typeface="Candara" panose="020E0502030303020204" pitchFamily="34" charset="0"/>
              <a:cs typeface="Courier New" panose="02070309020205020404" pitchFamily="49" charset="0"/>
            </a:endParaRPr>
          </a:p>
          <a:p>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1080"/>
                </a:solidFill>
                <a:latin typeface="Candara" panose="020E0502030303020204" pitchFamily="34" charset="0"/>
                <a:cs typeface="Courier New" panose="02070309020205020404" pitchFamily="49" charset="0"/>
              </a:rPr>
              <a:t>GLES20</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795E26"/>
                </a:solidFill>
                <a:latin typeface="Candara" panose="020E0502030303020204" pitchFamily="34" charset="0"/>
                <a:cs typeface="Courier New" panose="02070309020205020404" pitchFamily="49" charset="0"/>
              </a:rPr>
              <a:t>glUniformMatrix4fv</a:t>
            </a:r>
            <a:r>
              <a:rPr lang="it-IT" sz="1500" dirty="0">
                <a:solidFill>
                  <a:srgbClr val="000000"/>
                </a:solidFill>
                <a:latin typeface="Candara" panose="020E0502030303020204" pitchFamily="34" charset="0"/>
                <a:cs typeface="Courier New" panose="02070309020205020404" pitchFamily="49" charset="0"/>
              </a:rPr>
              <a:t>(</a:t>
            </a:r>
            <a:r>
              <a:rPr lang="it-IT" sz="1500" dirty="0" err="1">
                <a:solidFill>
                  <a:srgbClr val="001080"/>
                </a:solidFill>
                <a:latin typeface="Candara" panose="020E0502030303020204" pitchFamily="34" charset="0"/>
                <a:cs typeface="Courier New" panose="02070309020205020404" pitchFamily="49" charset="0"/>
              </a:rPr>
              <a:t>vPMatrixHandle</a:t>
            </a: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98658"/>
                </a:solidFill>
                <a:latin typeface="Candara" panose="020E0502030303020204" pitchFamily="34" charset="0"/>
                <a:cs typeface="Courier New" panose="02070309020205020404" pitchFamily="49" charset="0"/>
              </a:rPr>
              <a:t>1</a:t>
            </a: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00FF"/>
                </a:solidFill>
                <a:latin typeface="Candara" panose="020E0502030303020204" pitchFamily="34" charset="0"/>
                <a:cs typeface="Courier New" panose="02070309020205020404" pitchFamily="49" charset="0"/>
              </a:rPr>
              <a:t>false</a:t>
            </a:r>
            <a:r>
              <a:rPr lang="it-IT" sz="1500" dirty="0">
                <a:solidFill>
                  <a:srgbClr val="000000"/>
                </a:solidFill>
                <a:latin typeface="Candara" panose="020E0502030303020204" pitchFamily="34" charset="0"/>
                <a:cs typeface="Courier New" panose="02070309020205020404" pitchFamily="49" charset="0"/>
              </a:rPr>
              <a:t>, </a:t>
            </a:r>
            <a:r>
              <a:rPr lang="it-IT" sz="1500" dirty="0" err="1">
                <a:solidFill>
                  <a:srgbClr val="001080"/>
                </a:solidFill>
                <a:latin typeface="Candara" panose="020E0502030303020204" pitchFamily="34" charset="0"/>
                <a:cs typeface="Courier New" panose="02070309020205020404" pitchFamily="49" charset="0"/>
              </a:rPr>
              <a:t>mvpMatrix</a:t>
            </a: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98658"/>
                </a:solidFill>
                <a:latin typeface="Candara" panose="020E0502030303020204" pitchFamily="34" charset="0"/>
                <a:cs typeface="Courier New" panose="02070309020205020404" pitchFamily="49" charset="0"/>
              </a:rPr>
              <a:t>0</a:t>
            </a:r>
            <a:r>
              <a:rPr lang="it-IT" sz="1500" dirty="0">
                <a:solidFill>
                  <a:srgbClr val="000000"/>
                </a:solidFill>
                <a:latin typeface="Candara" panose="020E0502030303020204" pitchFamily="34" charset="0"/>
                <a:cs typeface="Courier New" panose="02070309020205020404" pitchFamily="49" charset="0"/>
              </a:rPr>
              <a:t>);</a:t>
            </a:r>
          </a:p>
          <a:p>
            <a:br>
              <a:rPr lang="it-IT" sz="1500" dirty="0">
                <a:solidFill>
                  <a:srgbClr val="000000"/>
                </a:solidFill>
                <a:latin typeface="Candara" panose="020E0502030303020204" pitchFamily="34" charset="0"/>
                <a:cs typeface="Courier New" panose="02070309020205020404" pitchFamily="49" charset="0"/>
              </a:rPr>
            </a:b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8000"/>
                </a:solidFill>
                <a:latin typeface="Candara" panose="020E0502030303020204" pitchFamily="34" charset="0"/>
                <a:cs typeface="Courier New" panose="02070309020205020404" pitchFamily="49" charset="0"/>
              </a:rPr>
              <a:t>// Disegna il triangolo</a:t>
            </a:r>
            <a:endParaRPr lang="it-IT" sz="1500" dirty="0">
              <a:solidFill>
                <a:srgbClr val="000000"/>
              </a:solidFill>
              <a:latin typeface="Candara" panose="020E0502030303020204" pitchFamily="34" charset="0"/>
              <a:cs typeface="Courier New" panose="02070309020205020404" pitchFamily="49" charset="0"/>
            </a:endParaRPr>
          </a:p>
          <a:p>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1080"/>
                </a:solidFill>
                <a:latin typeface="Candara" panose="020E0502030303020204" pitchFamily="34" charset="0"/>
                <a:cs typeface="Courier New" panose="02070309020205020404" pitchFamily="49" charset="0"/>
              </a:rPr>
              <a:t>GLES20</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795E26"/>
                </a:solidFill>
                <a:latin typeface="Candara" panose="020E0502030303020204" pitchFamily="34" charset="0"/>
                <a:cs typeface="Courier New" panose="02070309020205020404" pitchFamily="49" charset="0"/>
              </a:rPr>
              <a:t>glDrawArrays</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001080"/>
                </a:solidFill>
                <a:latin typeface="Candara" panose="020E0502030303020204" pitchFamily="34" charset="0"/>
                <a:cs typeface="Courier New" panose="02070309020205020404" pitchFamily="49" charset="0"/>
              </a:rPr>
              <a:t>GLES20</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001080"/>
                </a:solidFill>
                <a:latin typeface="Candara" panose="020E0502030303020204" pitchFamily="34" charset="0"/>
                <a:cs typeface="Courier New" panose="02070309020205020404" pitchFamily="49" charset="0"/>
              </a:rPr>
              <a:t>GL_TRIANGLES</a:t>
            </a: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98658"/>
                </a:solidFill>
                <a:latin typeface="Candara" panose="020E0502030303020204" pitchFamily="34" charset="0"/>
                <a:cs typeface="Courier New" panose="02070309020205020404" pitchFamily="49" charset="0"/>
              </a:rPr>
              <a:t>0</a:t>
            </a:r>
            <a:r>
              <a:rPr lang="it-IT" sz="1500" dirty="0">
                <a:solidFill>
                  <a:srgbClr val="000000"/>
                </a:solidFill>
                <a:latin typeface="Candara" panose="020E0502030303020204" pitchFamily="34" charset="0"/>
                <a:cs typeface="Courier New" panose="02070309020205020404" pitchFamily="49" charset="0"/>
              </a:rPr>
              <a:t>, </a:t>
            </a:r>
            <a:r>
              <a:rPr lang="it-IT" sz="1500" dirty="0" err="1">
                <a:solidFill>
                  <a:srgbClr val="328267"/>
                </a:solidFill>
                <a:latin typeface="Candara" panose="020E0502030303020204" pitchFamily="34" charset="0"/>
                <a:cs typeface="Courier New" panose="02070309020205020404" pitchFamily="49" charset="0"/>
              </a:rPr>
              <a:t>vertexCount</a:t>
            </a:r>
            <a:r>
              <a:rPr lang="it-IT" sz="1500" dirty="0">
                <a:solidFill>
                  <a:srgbClr val="000000"/>
                </a:solidFill>
                <a:latin typeface="Candara" panose="020E0502030303020204" pitchFamily="34" charset="0"/>
                <a:cs typeface="Courier New" panose="02070309020205020404" pitchFamily="49" charset="0"/>
              </a:rPr>
              <a:t>);</a:t>
            </a:r>
          </a:p>
          <a:p>
            <a:br>
              <a:rPr lang="it-IT" sz="1500" dirty="0">
                <a:solidFill>
                  <a:srgbClr val="000000"/>
                </a:solidFill>
                <a:latin typeface="Candara" panose="020E0502030303020204" pitchFamily="34" charset="0"/>
                <a:cs typeface="Courier New" panose="02070309020205020404" pitchFamily="49" charset="0"/>
              </a:rPr>
            </a:br>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8000"/>
                </a:solidFill>
                <a:latin typeface="Candara" panose="020E0502030303020204" pitchFamily="34" charset="0"/>
                <a:cs typeface="Courier New" panose="02070309020205020404" pitchFamily="49" charset="0"/>
              </a:rPr>
              <a:t>//Disabilita l'array di vertici</a:t>
            </a:r>
            <a:endParaRPr lang="it-IT" sz="1500" dirty="0">
              <a:solidFill>
                <a:srgbClr val="000000"/>
              </a:solidFill>
              <a:latin typeface="Candara" panose="020E0502030303020204" pitchFamily="34" charset="0"/>
              <a:cs typeface="Courier New" panose="02070309020205020404" pitchFamily="49" charset="0"/>
            </a:endParaRPr>
          </a:p>
          <a:p>
            <a:r>
              <a:rPr lang="it-IT" sz="1500" dirty="0">
                <a:solidFill>
                  <a:srgbClr val="000000"/>
                </a:solidFill>
                <a:latin typeface="Candara" panose="020E0502030303020204" pitchFamily="34" charset="0"/>
                <a:cs typeface="Courier New" panose="02070309020205020404" pitchFamily="49" charset="0"/>
              </a:rPr>
              <a:t>        </a:t>
            </a:r>
            <a:r>
              <a:rPr lang="it-IT" sz="1500" dirty="0">
                <a:solidFill>
                  <a:srgbClr val="001080"/>
                </a:solidFill>
                <a:latin typeface="Candara" panose="020E0502030303020204" pitchFamily="34" charset="0"/>
                <a:cs typeface="Courier New" panose="02070309020205020404" pitchFamily="49" charset="0"/>
              </a:rPr>
              <a:t>GLES20</a:t>
            </a:r>
            <a:r>
              <a:rPr lang="it-IT" sz="1500" dirty="0">
                <a:solidFill>
                  <a:srgbClr val="000000"/>
                </a:solidFill>
                <a:latin typeface="Candara" panose="020E0502030303020204" pitchFamily="34" charset="0"/>
                <a:cs typeface="Courier New" panose="02070309020205020404" pitchFamily="49" charset="0"/>
              </a:rPr>
              <a:t>.</a:t>
            </a:r>
            <a:r>
              <a:rPr lang="it-IT" sz="1500" dirty="0">
                <a:solidFill>
                  <a:srgbClr val="795E26"/>
                </a:solidFill>
                <a:latin typeface="Candara" panose="020E0502030303020204" pitchFamily="34" charset="0"/>
                <a:cs typeface="Courier New" panose="02070309020205020404" pitchFamily="49" charset="0"/>
              </a:rPr>
              <a:t>glDisableVertexAttribArray</a:t>
            </a:r>
            <a:r>
              <a:rPr lang="it-IT" sz="1500" dirty="0">
                <a:solidFill>
                  <a:srgbClr val="000000"/>
                </a:solidFill>
                <a:latin typeface="Candara" panose="020E0502030303020204" pitchFamily="34" charset="0"/>
                <a:cs typeface="Courier New" panose="02070309020205020404" pitchFamily="49" charset="0"/>
              </a:rPr>
              <a:t>(</a:t>
            </a:r>
            <a:r>
              <a:rPr lang="it-IT" sz="1500" dirty="0" err="1">
                <a:solidFill>
                  <a:srgbClr val="001080"/>
                </a:solidFill>
                <a:latin typeface="Candara" panose="020E0502030303020204" pitchFamily="34" charset="0"/>
                <a:cs typeface="Courier New" panose="02070309020205020404" pitchFamily="49" charset="0"/>
              </a:rPr>
              <a:t>positionHandle</a:t>
            </a:r>
            <a:r>
              <a:rPr lang="it-IT" sz="1500" dirty="0">
                <a:solidFill>
                  <a:srgbClr val="000000"/>
                </a:solidFill>
                <a:latin typeface="Candara" panose="020E0502030303020204" pitchFamily="34" charset="0"/>
                <a:cs typeface="Courier New" panose="02070309020205020404" pitchFamily="49" charset="0"/>
              </a:rPr>
              <a:t>);</a:t>
            </a:r>
          </a:p>
          <a:p>
            <a:r>
              <a:rPr lang="it-IT" sz="1500" dirty="0">
                <a:solidFill>
                  <a:srgbClr val="000000"/>
                </a:solidFill>
                <a:latin typeface="Candara" panose="020E0502030303020204" pitchFamily="34" charset="0"/>
                <a:cs typeface="Courier New" panose="02070309020205020404" pitchFamily="49" charset="0"/>
              </a:rPr>
              <a:t>    }</a:t>
            </a:r>
          </a:p>
        </p:txBody>
      </p:sp>
      <p:sp>
        <p:nvSpPr>
          <p:cNvPr id="4" name="Titolo 6">
            <a:extLst>
              <a:ext uri="{FF2B5EF4-FFF2-40B4-BE49-F238E27FC236}">
                <a16:creationId xmlns:a16="http://schemas.microsoft.com/office/drawing/2014/main" id="{EF802614-45AA-4DBD-B548-6B3A8C2AEB10}"/>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BD1096DC-F4C1-4EE3-9244-EF0720CBD1D7}"/>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EED544D8-2E48-4673-A202-E0AD430E3DDD}"/>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C6F762BB-D601-4914-93C8-48E1C3C0988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98185053-2429-4614-9243-A05D16DC5EB7}"/>
              </a:ext>
            </a:extLst>
          </p:cNvPr>
          <p:cNvSpPr txBox="1">
            <a:spLocks noGrp="1"/>
          </p:cNvSpPr>
          <p:nvPr>
            <p:ph type="title"/>
          </p:nvPr>
        </p:nvSpPr>
        <p:spPr/>
        <p:txBody>
          <a:bodyPr/>
          <a:lstStyle/>
          <a:p>
            <a:pPr lvl="0"/>
            <a:r>
              <a:rPr lang="it-IT" dirty="0"/>
              <a:t>Aggiungiamo effetti</a:t>
            </a:r>
          </a:p>
        </p:txBody>
      </p:sp>
      <p:sp>
        <p:nvSpPr>
          <p:cNvPr id="9" name="Segnaposto contenuto 8">
            <a:extLst>
              <a:ext uri="{FF2B5EF4-FFF2-40B4-BE49-F238E27FC236}">
                <a16:creationId xmlns:a16="http://schemas.microsoft.com/office/drawing/2014/main" id="{C3C250FF-33D2-43AD-8774-EA9AB782DE11}"/>
              </a:ext>
            </a:extLst>
          </p:cNvPr>
          <p:cNvSpPr>
            <a:spLocks noGrp="1"/>
          </p:cNvSpPr>
          <p:nvPr>
            <p:ph sz="half" idx="2"/>
          </p:nvPr>
        </p:nvSpPr>
        <p:spPr>
          <a:xfrm>
            <a:off x="5276850" y="1133605"/>
            <a:ext cx="6535193" cy="5393804"/>
          </a:xfrm>
        </p:spPr>
        <p:txBody>
          <a:bodyPr>
            <a:normAutofit fontScale="47500" lnSpcReduction="20000"/>
          </a:bodyPr>
          <a:lstStyle/>
          <a:p>
            <a:pPr>
              <a:lnSpc>
                <a:spcPct val="120000"/>
              </a:lnSpc>
            </a:pPr>
            <a:r>
              <a:rPr lang="zxx-none" sz="2900" dirty="0"/>
              <a:t>Un primo effetto da poter applicare è la rotazione di un oggetto.</a:t>
            </a:r>
            <a:r>
              <a:rPr lang="it-IT" sz="2900" dirty="0"/>
              <a:t> </a:t>
            </a:r>
            <a:r>
              <a:rPr lang="zxx-none" sz="2900" dirty="0"/>
              <a:t>Occorre creare una matrice di trasformazione nel </a:t>
            </a:r>
            <a:r>
              <a:rPr lang="zxx-none" sz="2900" dirty="0">
                <a:solidFill>
                  <a:srgbClr val="039BE5"/>
                </a:solidFill>
                <a:latin typeface="Bahnschrift" pitchFamily="34"/>
                <a:ea typeface="Courier New" pitchFamily="49"/>
                <a:cs typeface="Courier New" pitchFamily="49"/>
              </a:rPr>
              <a:t>GLSurfaceView.Renderer</a:t>
            </a:r>
            <a:r>
              <a:rPr lang="zxx-none" sz="2900" dirty="0"/>
              <a:t> e combinarla con le altre matrici.</a:t>
            </a:r>
            <a:endParaRPr lang="it-IT" sz="2900" dirty="0"/>
          </a:p>
          <a:p>
            <a:endParaRPr lang="zxx-none" dirty="0"/>
          </a:p>
          <a:p>
            <a:r>
              <a:rPr lang="en-US" sz="2200" dirty="0">
                <a:solidFill>
                  <a:srgbClr val="0000FF"/>
                </a:solidFill>
                <a:latin typeface="Candara" panose="020E0502030303020204" pitchFamily="34" charset="0"/>
              </a:rPr>
              <a:t>private</a:t>
            </a:r>
            <a:r>
              <a:rPr lang="en-US" sz="2200" dirty="0">
                <a:solidFill>
                  <a:srgbClr val="000000"/>
                </a:solidFill>
                <a:latin typeface="Candara" panose="020E0502030303020204" pitchFamily="34" charset="0"/>
              </a:rPr>
              <a:t> </a:t>
            </a:r>
            <a:r>
              <a:rPr lang="en-US" sz="2200" dirty="0">
                <a:solidFill>
                  <a:srgbClr val="267F99"/>
                </a:solidFill>
                <a:latin typeface="Candara" panose="020E0502030303020204" pitchFamily="34" charset="0"/>
              </a:rPr>
              <a:t>float</a:t>
            </a:r>
            <a:r>
              <a:rPr lang="en-US" sz="2200" dirty="0">
                <a:solidFill>
                  <a:srgbClr val="000000"/>
                </a:solidFill>
                <a:latin typeface="Candara" panose="020E0502030303020204" pitchFamily="34" charset="0"/>
              </a:rPr>
              <a:t>[] </a:t>
            </a:r>
            <a:r>
              <a:rPr lang="en-US" sz="2200" dirty="0" err="1">
                <a:solidFill>
                  <a:srgbClr val="001080"/>
                </a:solidFill>
                <a:latin typeface="Candara" panose="020E0502030303020204" pitchFamily="34" charset="0"/>
              </a:rPr>
              <a:t>rotationMatrix</a:t>
            </a:r>
            <a:r>
              <a:rPr lang="en-US" sz="2200" dirty="0">
                <a:solidFill>
                  <a:srgbClr val="000000"/>
                </a:solidFill>
                <a:latin typeface="Candara" panose="020E0502030303020204" pitchFamily="34" charset="0"/>
              </a:rPr>
              <a:t> = </a:t>
            </a:r>
            <a:r>
              <a:rPr lang="en-US" sz="2200" dirty="0">
                <a:solidFill>
                  <a:srgbClr val="AF00DB"/>
                </a:solidFill>
                <a:latin typeface="Candara" panose="020E0502030303020204" pitchFamily="34" charset="0"/>
              </a:rPr>
              <a:t>new</a:t>
            </a:r>
            <a:r>
              <a:rPr lang="en-US" sz="2200" dirty="0">
                <a:solidFill>
                  <a:srgbClr val="000000"/>
                </a:solidFill>
                <a:latin typeface="Candara" panose="020E0502030303020204" pitchFamily="34" charset="0"/>
              </a:rPr>
              <a:t> </a:t>
            </a:r>
            <a:r>
              <a:rPr lang="en-US" sz="2200" dirty="0">
                <a:solidFill>
                  <a:srgbClr val="267F99"/>
                </a:solidFill>
                <a:latin typeface="Candara" panose="020E0502030303020204" pitchFamily="34" charset="0"/>
              </a:rPr>
              <a:t>float</a:t>
            </a:r>
            <a:r>
              <a:rPr lang="en-US" sz="2200" dirty="0">
                <a:solidFill>
                  <a:srgbClr val="000000"/>
                </a:solidFill>
                <a:latin typeface="Candara" panose="020E0502030303020204" pitchFamily="34" charset="0"/>
              </a:rPr>
              <a:t>[</a:t>
            </a:r>
            <a:r>
              <a:rPr lang="en-US" sz="2200" dirty="0">
                <a:solidFill>
                  <a:srgbClr val="098658"/>
                </a:solidFill>
                <a:latin typeface="Candara" panose="020E0502030303020204" pitchFamily="34" charset="0"/>
              </a:rPr>
              <a:t>16</a:t>
            </a:r>
            <a:r>
              <a:rPr lang="en-US" sz="2200" dirty="0">
                <a:solidFill>
                  <a:srgbClr val="000000"/>
                </a:solidFill>
                <a:latin typeface="Candara" panose="020E0502030303020204" pitchFamily="34" charset="0"/>
              </a:rPr>
              <a:t>];</a:t>
            </a:r>
          </a:p>
          <a:p>
            <a:r>
              <a:rPr lang="en-US" sz="2200" dirty="0">
                <a:solidFill>
                  <a:srgbClr val="000000"/>
                </a:solidFill>
                <a:latin typeface="Candara" panose="020E0502030303020204" pitchFamily="34" charset="0"/>
              </a:rPr>
              <a:t>    </a:t>
            </a:r>
            <a:br>
              <a:rPr lang="zxx-none" sz="2200" dirty="0">
                <a:latin typeface="Candara" panose="020E0502030303020204" pitchFamily="34" charset="0"/>
              </a:rPr>
            </a:br>
            <a:r>
              <a:rPr lang="it-IT" sz="2200" dirty="0">
                <a:solidFill>
                  <a:srgbClr val="000000"/>
                </a:solidFill>
                <a:latin typeface="Candara" panose="020E0502030303020204" pitchFamily="34" charset="0"/>
              </a:rPr>
              <a:t>@</a:t>
            </a:r>
            <a:r>
              <a:rPr lang="it-IT" sz="2200" dirty="0" err="1">
                <a:solidFill>
                  <a:srgbClr val="267F99"/>
                </a:solidFill>
                <a:latin typeface="Candara" panose="020E0502030303020204" pitchFamily="34" charset="0"/>
              </a:rPr>
              <a:t>Override</a:t>
            </a:r>
            <a:endParaRPr lang="it-IT" sz="2200" dirty="0">
              <a:solidFill>
                <a:srgbClr val="000000"/>
              </a:solidFill>
              <a:latin typeface="Candara" panose="020E0502030303020204" pitchFamily="34" charset="0"/>
            </a:endParaRPr>
          </a:p>
          <a:p>
            <a:r>
              <a:rPr lang="it-IT" sz="2200" dirty="0">
                <a:solidFill>
                  <a:srgbClr val="0000FF"/>
                </a:solidFill>
                <a:latin typeface="Candara" panose="020E0502030303020204" pitchFamily="34" charset="0"/>
              </a:rPr>
              <a:t>public</a:t>
            </a:r>
            <a:r>
              <a:rPr lang="it-IT" sz="2200" dirty="0">
                <a:solidFill>
                  <a:srgbClr val="000000"/>
                </a:solidFill>
                <a:latin typeface="Candara" panose="020E0502030303020204" pitchFamily="34" charset="0"/>
              </a:rPr>
              <a:t> </a:t>
            </a:r>
            <a:r>
              <a:rPr lang="it-IT" sz="2200" dirty="0" err="1">
                <a:solidFill>
                  <a:srgbClr val="267F99"/>
                </a:solidFill>
                <a:latin typeface="Candara" panose="020E0502030303020204" pitchFamily="34" charset="0"/>
              </a:rPr>
              <a:t>void</a:t>
            </a:r>
            <a:r>
              <a:rPr lang="it-IT" sz="2200" dirty="0">
                <a:solidFill>
                  <a:srgbClr val="000000"/>
                </a:solidFill>
                <a:latin typeface="Candara" panose="020E0502030303020204" pitchFamily="34" charset="0"/>
              </a:rPr>
              <a:t> </a:t>
            </a:r>
            <a:r>
              <a:rPr lang="it-IT" sz="2200" dirty="0" err="1">
                <a:solidFill>
                  <a:srgbClr val="795E26"/>
                </a:solidFill>
                <a:latin typeface="Candara" panose="020E0502030303020204" pitchFamily="34" charset="0"/>
              </a:rPr>
              <a:t>onDrawFrame</a:t>
            </a:r>
            <a:r>
              <a:rPr lang="it-IT" sz="2200" dirty="0">
                <a:solidFill>
                  <a:srgbClr val="000000"/>
                </a:solidFill>
                <a:latin typeface="Candara" panose="020E0502030303020204" pitchFamily="34" charset="0"/>
              </a:rPr>
              <a:t>(</a:t>
            </a:r>
            <a:r>
              <a:rPr lang="it-IT" sz="2200" dirty="0">
                <a:solidFill>
                  <a:srgbClr val="267F99"/>
                </a:solidFill>
                <a:latin typeface="Candara" panose="020E0502030303020204" pitchFamily="34" charset="0"/>
              </a:rPr>
              <a:t>GL10</a:t>
            </a:r>
            <a:r>
              <a:rPr lang="it-IT" sz="2200" dirty="0">
                <a:solidFill>
                  <a:srgbClr val="000000"/>
                </a:solidFill>
                <a:latin typeface="Candara" panose="020E0502030303020204" pitchFamily="34" charset="0"/>
              </a:rPr>
              <a:t> </a:t>
            </a:r>
            <a:r>
              <a:rPr lang="it-IT" sz="2200" dirty="0" err="1">
                <a:solidFill>
                  <a:srgbClr val="001080"/>
                </a:solidFill>
                <a:latin typeface="Candara" panose="020E0502030303020204" pitchFamily="34" charset="0"/>
              </a:rPr>
              <a:t>gl</a:t>
            </a:r>
            <a:r>
              <a:rPr lang="it-IT" sz="2200" dirty="0">
                <a:solidFill>
                  <a:srgbClr val="000000"/>
                </a:solidFill>
                <a:latin typeface="Candara" panose="020E0502030303020204" pitchFamily="34" charset="0"/>
              </a:rPr>
              <a:t>) {</a:t>
            </a:r>
          </a:p>
          <a:p>
            <a:r>
              <a:rPr lang="it-IT" sz="2200" dirty="0">
                <a:solidFill>
                  <a:srgbClr val="000000"/>
                </a:solidFill>
                <a:latin typeface="Candara" panose="020E0502030303020204" pitchFamily="34" charset="0"/>
              </a:rPr>
              <a:t>       </a:t>
            </a:r>
            <a:r>
              <a:rPr lang="it-IT" sz="2200" dirty="0">
                <a:solidFill>
                  <a:srgbClr val="267F99"/>
                </a:solidFill>
                <a:latin typeface="Candara" panose="020E0502030303020204" pitchFamily="34" charset="0"/>
              </a:rPr>
              <a:t>float</a:t>
            </a:r>
            <a:r>
              <a:rPr lang="it-IT" sz="2200" dirty="0">
                <a:solidFill>
                  <a:srgbClr val="000000"/>
                </a:solidFill>
                <a:latin typeface="Candara" panose="020E0502030303020204" pitchFamily="34" charset="0"/>
              </a:rPr>
              <a:t>[] </a:t>
            </a:r>
            <a:r>
              <a:rPr lang="it-IT" sz="2200" dirty="0">
                <a:solidFill>
                  <a:srgbClr val="001080"/>
                </a:solidFill>
                <a:latin typeface="Candara" panose="020E0502030303020204" pitchFamily="34" charset="0"/>
              </a:rPr>
              <a:t>scratch</a:t>
            </a:r>
            <a:r>
              <a:rPr lang="it-IT" sz="2200" dirty="0">
                <a:solidFill>
                  <a:srgbClr val="000000"/>
                </a:solidFill>
                <a:latin typeface="Candara" panose="020E0502030303020204" pitchFamily="34" charset="0"/>
              </a:rPr>
              <a:t> = </a:t>
            </a:r>
            <a:r>
              <a:rPr lang="it-IT" sz="2200" dirty="0">
                <a:solidFill>
                  <a:srgbClr val="AF00DB"/>
                </a:solidFill>
                <a:latin typeface="Candara" panose="020E0502030303020204" pitchFamily="34" charset="0"/>
              </a:rPr>
              <a:t>new</a:t>
            </a:r>
            <a:r>
              <a:rPr lang="it-IT" sz="2200" dirty="0">
                <a:solidFill>
                  <a:srgbClr val="000000"/>
                </a:solidFill>
                <a:latin typeface="Candara" panose="020E0502030303020204" pitchFamily="34" charset="0"/>
              </a:rPr>
              <a:t> </a:t>
            </a:r>
            <a:r>
              <a:rPr lang="it-IT" sz="2200" dirty="0">
                <a:solidFill>
                  <a:srgbClr val="267F99"/>
                </a:solidFill>
                <a:latin typeface="Candara" panose="020E0502030303020204" pitchFamily="34" charset="0"/>
              </a:rPr>
              <a:t>float</a:t>
            </a:r>
            <a:r>
              <a:rPr lang="it-IT" sz="2200" dirty="0">
                <a:solidFill>
                  <a:srgbClr val="000000"/>
                </a:solidFill>
                <a:latin typeface="Candara" panose="020E0502030303020204" pitchFamily="34" charset="0"/>
              </a:rPr>
              <a:t>[</a:t>
            </a:r>
            <a:r>
              <a:rPr lang="it-IT" sz="2200" dirty="0">
                <a:solidFill>
                  <a:srgbClr val="098658"/>
                </a:solidFill>
                <a:latin typeface="Candara" panose="020E0502030303020204" pitchFamily="34" charset="0"/>
              </a:rPr>
              <a:t>16</a:t>
            </a:r>
            <a:r>
              <a:rPr lang="it-IT" sz="2200" dirty="0">
                <a:solidFill>
                  <a:srgbClr val="000000"/>
                </a:solidFill>
                <a:latin typeface="Candara" panose="020E0502030303020204" pitchFamily="34" charset="0"/>
              </a:rPr>
              <a:t>];</a:t>
            </a:r>
          </a:p>
          <a:p>
            <a:br>
              <a:rPr lang="zxx-none" sz="2200" dirty="0">
                <a:latin typeface="Candara" panose="020E0502030303020204" pitchFamily="34" charset="0"/>
              </a:rPr>
            </a:br>
            <a:r>
              <a:rPr lang="zxx-none" sz="2200" dirty="0">
                <a:latin typeface="Candara" panose="020E0502030303020204" pitchFamily="34" charset="0"/>
              </a:rPr>
              <a:t>   </a:t>
            </a:r>
            <a:r>
              <a:rPr lang="it-IT" sz="2200" dirty="0">
                <a:latin typeface="Candara" panose="020E0502030303020204" pitchFamily="34" charset="0"/>
              </a:rPr>
              <a:t>    </a:t>
            </a:r>
            <a:r>
              <a:rPr lang="zxx-none" sz="2200" dirty="0">
                <a:latin typeface="Candara" panose="020E0502030303020204" pitchFamily="34" charset="0"/>
              </a:rPr>
              <a:t> ...</a:t>
            </a:r>
            <a:endParaRPr lang="it-IT" sz="2200" dirty="0">
              <a:latin typeface="Candara" panose="020E0502030303020204" pitchFamily="34" charset="0"/>
            </a:endParaRPr>
          </a:p>
          <a:p>
            <a:r>
              <a:rPr lang="it-IT" sz="2200" dirty="0">
                <a:solidFill>
                  <a:srgbClr val="008000"/>
                </a:solidFill>
                <a:latin typeface="Candara" panose="020E0502030303020204" pitchFamily="34" charset="0"/>
              </a:rPr>
              <a:t>        //Crea una </a:t>
            </a:r>
            <a:r>
              <a:rPr lang="it-IT" sz="2200" dirty="0" err="1">
                <a:solidFill>
                  <a:srgbClr val="008000"/>
                </a:solidFill>
                <a:latin typeface="Candara" panose="020E0502030303020204" pitchFamily="34" charset="0"/>
              </a:rPr>
              <a:t>rotation</a:t>
            </a:r>
            <a:r>
              <a:rPr lang="it-IT" sz="2200" dirty="0">
                <a:solidFill>
                  <a:srgbClr val="008000"/>
                </a:solidFill>
                <a:latin typeface="Candara" panose="020E0502030303020204" pitchFamily="34" charset="0"/>
              </a:rPr>
              <a:t> </a:t>
            </a:r>
            <a:r>
              <a:rPr lang="it-IT" sz="2200" dirty="0" err="1">
                <a:solidFill>
                  <a:srgbClr val="008000"/>
                </a:solidFill>
                <a:latin typeface="Candara" panose="020E0502030303020204" pitchFamily="34" charset="0"/>
              </a:rPr>
              <a:t>transformation</a:t>
            </a:r>
            <a:r>
              <a:rPr lang="it-IT" sz="2200" dirty="0">
                <a:solidFill>
                  <a:srgbClr val="008000"/>
                </a:solidFill>
                <a:latin typeface="Candara" panose="020E0502030303020204" pitchFamily="34" charset="0"/>
              </a:rPr>
              <a:t> per il triangolo</a:t>
            </a:r>
            <a:endParaRPr lang="it-IT" sz="2200" dirty="0">
              <a:solidFill>
                <a:srgbClr val="000000"/>
              </a:solidFill>
              <a:latin typeface="Candara" panose="020E0502030303020204" pitchFamily="34" charset="0"/>
            </a:endParaRPr>
          </a:p>
          <a:p>
            <a:r>
              <a:rPr lang="it-IT" sz="2200" dirty="0">
                <a:solidFill>
                  <a:srgbClr val="000000"/>
                </a:solidFill>
                <a:latin typeface="Candara" panose="020E0502030303020204" pitchFamily="34" charset="0"/>
              </a:rPr>
              <a:t>        </a:t>
            </a:r>
            <a:r>
              <a:rPr lang="it-IT" sz="2200" dirty="0">
                <a:solidFill>
                  <a:srgbClr val="267F99"/>
                </a:solidFill>
                <a:latin typeface="Candara" panose="020E0502030303020204" pitchFamily="34" charset="0"/>
              </a:rPr>
              <a:t>long</a:t>
            </a:r>
            <a:r>
              <a:rPr lang="it-IT" sz="2200" dirty="0">
                <a:solidFill>
                  <a:srgbClr val="000000"/>
                </a:solidFill>
                <a:latin typeface="Candara" panose="020E0502030303020204" pitchFamily="34" charset="0"/>
              </a:rPr>
              <a:t> </a:t>
            </a:r>
            <a:r>
              <a:rPr lang="it-IT" sz="2200" dirty="0">
                <a:solidFill>
                  <a:srgbClr val="001080"/>
                </a:solidFill>
                <a:latin typeface="Candara" panose="020E0502030303020204" pitchFamily="34" charset="0"/>
              </a:rPr>
              <a:t>time</a:t>
            </a:r>
            <a:r>
              <a:rPr lang="it-IT" sz="2200" dirty="0">
                <a:solidFill>
                  <a:srgbClr val="000000"/>
                </a:solidFill>
                <a:latin typeface="Candara" panose="020E0502030303020204" pitchFamily="34" charset="0"/>
              </a:rPr>
              <a:t> = </a:t>
            </a:r>
            <a:r>
              <a:rPr lang="it-IT" sz="2200" dirty="0" err="1">
                <a:solidFill>
                  <a:srgbClr val="001080"/>
                </a:solidFill>
                <a:latin typeface="Candara" panose="020E0502030303020204" pitchFamily="34" charset="0"/>
              </a:rPr>
              <a:t>SystemClock</a:t>
            </a:r>
            <a:r>
              <a:rPr lang="it-IT" sz="2200" dirty="0" err="1">
                <a:solidFill>
                  <a:srgbClr val="000000"/>
                </a:solidFill>
                <a:latin typeface="Candara" panose="020E0502030303020204" pitchFamily="34" charset="0"/>
              </a:rPr>
              <a:t>.</a:t>
            </a:r>
            <a:r>
              <a:rPr lang="it-IT" sz="2200" dirty="0" err="1">
                <a:solidFill>
                  <a:srgbClr val="795E26"/>
                </a:solidFill>
                <a:latin typeface="Candara" panose="020E0502030303020204" pitchFamily="34" charset="0"/>
              </a:rPr>
              <a:t>uptimeMillis</a:t>
            </a:r>
            <a:r>
              <a:rPr lang="it-IT" sz="2200" dirty="0">
                <a:solidFill>
                  <a:srgbClr val="000000"/>
                </a:solidFill>
                <a:latin typeface="Candara" panose="020E0502030303020204" pitchFamily="34" charset="0"/>
              </a:rPr>
              <a:t>() % </a:t>
            </a:r>
            <a:r>
              <a:rPr lang="it-IT" sz="2200" dirty="0">
                <a:solidFill>
                  <a:srgbClr val="098658"/>
                </a:solidFill>
                <a:latin typeface="Candara" panose="020E0502030303020204" pitchFamily="34" charset="0"/>
              </a:rPr>
              <a:t>4000L</a:t>
            </a:r>
            <a:r>
              <a:rPr lang="it-IT" sz="2200" dirty="0">
                <a:solidFill>
                  <a:srgbClr val="000000"/>
                </a:solidFill>
                <a:latin typeface="Candara" panose="020E0502030303020204" pitchFamily="34" charset="0"/>
              </a:rPr>
              <a:t>;</a:t>
            </a:r>
          </a:p>
          <a:p>
            <a:r>
              <a:rPr lang="it-IT" sz="2200" dirty="0">
                <a:solidFill>
                  <a:srgbClr val="000000"/>
                </a:solidFill>
                <a:latin typeface="Candara" panose="020E0502030303020204" pitchFamily="34" charset="0"/>
              </a:rPr>
              <a:t>        </a:t>
            </a:r>
            <a:r>
              <a:rPr lang="it-IT" sz="2200" dirty="0">
                <a:solidFill>
                  <a:srgbClr val="267F99"/>
                </a:solidFill>
                <a:latin typeface="Candara" panose="020E0502030303020204" pitchFamily="34" charset="0"/>
              </a:rPr>
              <a:t>float</a:t>
            </a:r>
            <a:r>
              <a:rPr lang="it-IT" sz="2200" dirty="0">
                <a:solidFill>
                  <a:srgbClr val="000000"/>
                </a:solidFill>
                <a:latin typeface="Candara" panose="020E0502030303020204" pitchFamily="34" charset="0"/>
              </a:rPr>
              <a:t> </a:t>
            </a:r>
            <a:r>
              <a:rPr lang="it-IT" sz="2200" dirty="0">
                <a:solidFill>
                  <a:srgbClr val="001080"/>
                </a:solidFill>
                <a:latin typeface="Candara" panose="020E0502030303020204" pitchFamily="34" charset="0"/>
              </a:rPr>
              <a:t>angle</a:t>
            </a:r>
            <a:r>
              <a:rPr lang="it-IT" sz="2200" dirty="0">
                <a:solidFill>
                  <a:srgbClr val="000000"/>
                </a:solidFill>
                <a:latin typeface="Candara" panose="020E0502030303020204" pitchFamily="34" charset="0"/>
              </a:rPr>
              <a:t> = </a:t>
            </a:r>
            <a:r>
              <a:rPr lang="it-IT" sz="2200" dirty="0">
                <a:solidFill>
                  <a:srgbClr val="098658"/>
                </a:solidFill>
                <a:latin typeface="Candara" panose="020E0502030303020204" pitchFamily="34" charset="0"/>
              </a:rPr>
              <a:t>0.090f</a:t>
            </a:r>
            <a:r>
              <a:rPr lang="it-IT" sz="2200" dirty="0">
                <a:solidFill>
                  <a:srgbClr val="000000"/>
                </a:solidFill>
                <a:latin typeface="Candara" panose="020E0502030303020204" pitchFamily="34" charset="0"/>
              </a:rPr>
              <a:t> * ((</a:t>
            </a:r>
            <a:r>
              <a:rPr lang="it-IT" sz="2200" dirty="0" err="1">
                <a:solidFill>
                  <a:srgbClr val="267F99"/>
                </a:solidFill>
                <a:latin typeface="Candara" panose="020E0502030303020204" pitchFamily="34" charset="0"/>
              </a:rPr>
              <a:t>int</a:t>
            </a:r>
            <a:r>
              <a:rPr lang="it-IT" sz="2200" dirty="0">
                <a:solidFill>
                  <a:srgbClr val="000000"/>
                </a:solidFill>
                <a:latin typeface="Candara" panose="020E0502030303020204" pitchFamily="34" charset="0"/>
              </a:rPr>
              <a:t>) </a:t>
            </a:r>
            <a:r>
              <a:rPr lang="it-IT" sz="2200" dirty="0">
                <a:solidFill>
                  <a:srgbClr val="001080"/>
                </a:solidFill>
                <a:latin typeface="Candara" panose="020E0502030303020204" pitchFamily="34" charset="0"/>
              </a:rPr>
              <a:t>time</a:t>
            </a:r>
            <a:r>
              <a:rPr lang="it-IT" sz="2200" dirty="0">
                <a:solidFill>
                  <a:srgbClr val="000000"/>
                </a:solidFill>
                <a:latin typeface="Candara" panose="020E0502030303020204" pitchFamily="34" charset="0"/>
              </a:rPr>
              <a:t>);</a:t>
            </a:r>
          </a:p>
          <a:p>
            <a:r>
              <a:rPr lang="it-IT" sz="2200" dirty="0">
                <a:solidFill>
                  <a:srgbClr val="000000"/>
                </a:solidFill>
                <a:latin typeface="Candara" panose="020E0502030303020204" pitchFamily="34" charset="0"/>
              </a:rPr>
              <a:t>        </a:t>
            </a:r>
            <a:r>
              <a:rPr lang="it-IT" sz="2200" dirty="0" err="1">
                <a:solidFill>
                  <a:srgbClr val="001080"/>
                </a:solidFill>
                <a:latin typeface="Candara" panose="020E0502030303020204" pitchFamily="34" charset="0"/>
              </a:rPr>
              <a:t>Matrix</a:t>
            </a:r>
            <a:r>
              <a:rPr lang="it-IT" sz="2200" dirty="0" err="1">
                <a:solidFill>
                  <a:srgbClr val="000000"/>
                </a:solidFill>
                <a:latin typeface="Candara" panose="020E0502030303020204" pitchFamily="34" charset="0"/>
              </a:rPr>
              <a:t>.</a:t>
            </a:r>
            <a:r>
              <a:rPr lang="it-IT" sz="2200" dirty="0" err="1">
                <a:solidFill>
                  <a:srgbClr val="795E26"/>
                </a:solidFill>
                <a:latin typeface="Candara" panose="020E0502030303020204" pitchFamily="34" charset="0"/>
              </a:rPr>
              <a:t>setRotateM</a:t>
            </a:r>
            <a:r>
              <a:rPr lang="it-IT" sz="2200" dirty="0">
                <a:solidFill>
                  <a:srgbClr val="000000"/>
                </a:solidFill>
                <a:latin typeface="Candara" panose="020E0502030303020204" pitchFamily="34" charset="0"/>
              </a:rPr>
              <a:t>(</a:t>
            </a:r>
            <a:r>
              <a:rPr lang="it-IT" sz="2200" dirty="0" err="1">
                <a:solidFill>
                  <a:srgbClr val="001080"/>
                </a:solidFill>
                <a:latin typeface="Candara" panose="020E0502030303020204" pitchFamily="34" charset="0"/>
              </a:rPr>
              <a:t>rotationMatrix</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0</a:t>
            </a:r>
            <a:r>
              <a:rPr lang="it-IT" sz="2200" dirty="0">
                <a:solidFill>
                  <a:srgbClr val="000000"/>
                </a:solidFill>
                <a:latin typeface="Candara" panose="020E0502030303020204" pitchFamily="34" charset="0"/>
              </a:rPr>
              <a:t>, -</a:t>
            </a:r>
            <a:r>
              <a:rPr lang="it-IT" sz="2200" dirty="0" err="1">
                <a:solidFill>
                  <a:srgbClr val="001080"/>
                </a:solidFill>
                <a:latin typeface="Candara" panose="020E0502030303020204" pitchFamily="34" charset="0"/>
              </a:rPr>
              <a:t>mAngle</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0</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0</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1.0f</a:t>
            </a:r>
            <a:r>
              <a:rPr lang="it-IT" sz="2200" dirty="0">
                <a:solidFill>
                  <a:srgbClr val="000000"/>
                </a:solidFill>
                <a:latin typeface="Candara" panose="020E0502030303020204" pitchFamily="34" charset="0"/>
              </a:rPr>
              <a:t>);</a:t>
            </a:r>
          </a:p>
          <a:p>
            <a:br>
              <a:rPr lang="it-IT" sz="2200" dirty="0">
                <a:solidFill>
                  <a:srgbClr val="000000"/>
                </a:solidFill>
                <a:latin typeface="Candara" panose="020E0502030303020204" pitchFamily="34" charset="0"/>
              </a:rPr>
            </a:br>
            <a:r>
              <a:rPr lang="it-IT" sz="2200" dirty="0">
                <a:solidFill>
                  <a:srgbClr val="000000"/>
                </a:solidFill>
                <a:latin typeface="Candara" panose="020E0502030303020204" pitchFamily="34" charset="0"/>
              </a:rPr>
              <a:t>        </a:t>
            </a:r>
            <a:r>
              <a:rPr lang="it-IT" sz="2200" dirty="0">
                <a:solidFill>
                  <a:srgbClr val="008000"/>
                </a:solidFill>
                <a:latin typeface="Candara" panose="020E0502030303020204" pitchFamily="34" charset="0"/>
              </a:rPr>
              <a:t>// Combina la </a:t>
            </a:r>
            <a:r>
              <a:rPr lang="it-IT" sz="2200" dirty="0" err="1">
                <a:solidFill>
                  <a:srgbClr val="008000"/>
                </a:solidFill>
                <a:latin typeface="Candara" panose="020E0502030303020204" pitchFamily="34" charset="0"/>
              </a:rPr>
              <a:t>rotation</a:t>
            </a:r>
            <a:r>
              <a:rPr lang="it-IT" sz="2200" dirty="0">
                <a:solidFill>
                  <a:srgbClr val="008000"/>
                </a:solidFill>
                <a:latin typeface="Candara" panose="020E0502030303020204" pitchFamily="34" charset="0"/>
              </a:rPr>
              <a:t> </a:t>
            </a:r>
            <a:r>
              <a:rPr lang="it-IT" sz="2200" dirty="0" err="1">
                <a:solidFill>
                  <a:srgbClr val="008000"/>
                </a:solidFill>
                <a:latin typeface="Candara" panose="020E0502030303020204" pitchFamily="34" charset="0"/>
              </a:rPr>
              <a:t>matrix</a:t>
            </a:r>
            <a:r>
              <a:rPr lang="it-IT" sz="2200" dirty="0">
                <a:solidFill>
                  <a:srgbClr val="008000"/>
                </a:solidFill>
                <a:latin typeface="Candara" panose="020E0502030303020204" pitchFamily="34" charset="0"/>
              </a:rPr>
              <a:t> con la </a:t>
            </a:r>
            <a:r>
              <a:rPr lang="it-IT" sz="2200" dirty="0" err="1">
                <a:solidFill>
                  <a:srgbClr val="008000"/>
                </a:solidFill>
                <a:latin typeface="Candara" panose="020E0502030303020204" pitchFamily="34" charset="0"/>
              </a:rPr>
              <a:t>projection</a:t>
            </a:r>
            <a:r>
              <a:rPr lang="it-IT" sz="2200" dirty="0">
                <a:solidFill>
                  <a:srgbClr val="008000"/>
                </a:solidFill>
                <a:latin typeface="Candara" panose="020E0502030303020204" pitchFamily="34" charset="0"/>
              </a:rPr>
              <a:t> and camera </a:t>
            </a:r>
            <a:r>
              <a:rPr lang="it-IT" sz="2200" dirty="0" err="1">
                <a:solidFill>
                  <a:srgbClr val="008000"/>
                </a:solidFill>
                <a:latin typeface="Candara" panose="020E0502030303020204" pitchFamily="34" charset="0"/>
              </a:rPr>
              <a:t>view</a:t>
            </a:r>
            <a:endParaRPr lang="it-IT" sz="2200" dirty="0">
              <a:solidFill>
                <a:srgbClr val="000000"/>
              </a:solidFill>
              <a:latin typeface="Candara" panose="020E0502030303020204" pitchFamily="34" charset="0"/>
            </a:endParaRPr>
          </a:p>
          <a:p>
            <a:r>
              <a:rPr lang="it-IT" sz="2200" dirty="0">
                <a:solidFill>
                  <a:srgbClr val="000000"/>
                </a:solidFill>
                <a:latin typeface="Candara" panose="020E0502030303020204" pitchFamily="34" charset="0"/>
              </a:rPr>
              <a:t>        </a:t>
            </a:r>
            <a:r>
              <a:rPr lang="it-IT" sz="2200" dirty="0">
                <a:solidFill>
                  <a:srgbClr val="008000"/>
                </a:solidFill>
                <a:latin typeface="Candara" panose="020E0502030303020204" pitchFamily="34" charset="0"/>
              </a:rPr>
              <a:t>// Si noti che il fattore </a:t>
            </a:r>
            <a:r>
              <a:rPr lang="it-IT" sz="2200" dirty="0" err="1">
                <a:solidFill>
                  <a:srgbClr val="008000"/>
                </a:solidFill>
                <a:latin typeface="Candara" panose="020E0502030303020204" pitchFamily="34" charset="0"/>
              </a:rPr>
              <a:t>vPMatrix</a:t>
            </a:r>
            <a:r>
              <a:rPr lang="it-IT" sz="2200" dirty="0">
                <a:solidFill>
                  <a:srgbClr val="008000"/>
                </a:solidFill>
                <a:latin typeface="Candara" panose="020E0502030303020204" pitchFamily="34" charset="0"/>
              </a:rPr>
              <a:t> deve essere il primo nell'ordine</a:t>
            </a:r>
            <a:endParaRPr lang="it-IT" sz="2200" dirty="0">
              <a:solidFill>
                <a:srgbClr val="000000"/>
              </a:solidFill>
              <a:latin typeface="Candara" panose="020E0502030303020204" pitchFamily="34" charset="0"/>
            </a:endParaRPr>
          </a:p>
          <a:p>
            <a:r>
              <a:rPr lang="it-IT" sz="2200" dirty="0">
                <a:solidFill>
                  <a:srgbClr val="000000"/>
                </a:solidFill>
                <a:latin typeface="Candara" panose="020E0502030303020204" pitchFamily="34" charset="0"/>
              </a:rPr>
              <a:t>        </a:t>
            </a:r>
            <a:r>
              <a:rPr lang="it-IT" sz="2200" dirty="0">
                <a:solidFill>
                  <a:srgbClr val="008000"/>
                </a:solidFill>
                <a:latin typeface="Candara" panose="020E0502030303020204" pitchFamily="34" charset="0"/>
              </a:rPr>
              <a:t>// </a:t>
            </a:r>
            <a:r>
              <a:rPr lang="it-IT" sz="2200" dirty="0" err="1">
                <a:solidFill>
                  <a:srgbClr val="008000"/>
                </a:solidFill>
                <a:latin typeface="Candara" panose="020E0502030303020204" pitchFamily="34" charset="0"/>
              </a:rPr>
              <a:t>Affinchè</a:t>
            </a:r>
            <a:r>
              <a:rPr lang="it-IT" sz="2200" dirty="0">
                <a:solidFill>
                  <a:srgbClr val="008000"/>
                </a:solidFill>
                <a:latin typeface="Candara" panose="020E0502030303020204" pitchFamily="34" charset="0"/>
              </a:rPr>
              <a:t> il prodotto della moltiplicazione tra matrici sia corretto.</a:t>
            </a:r>
            <a:endParaRPr lang="it-IT" sz="2200" dirty="0">
              <a:solidFill>
                <a:srgbClr val="000000"/>
              </a:solidFill>
              <a:latin typeface="Candara" panose="020E0502030303020204" pitchFamily="34" charset="0"/>
            </a:endParaRPr>
          </a:p>
          <a:p>
            <a:r>
              <a:rPr lang="it-IT" sz="2200" dirty="0">
                <a:solidFill>
                  <a:srgbClr val="000000"/>
                </a:solidFill>
                <a:latin typeface="Candara" panose="020E0502030303020204" pitchFamily="34" charset="0"/>
              </a:rPr>
              <a:t>        </a:t>
            </a:r>
            <a:r>
              <a:rPr lang="it-IT" sz="2200" dirty="0" err="1">
                <a:solidFill>
                  <a:srgbClr val="001080"/>
                </a:solidFill>
                <a:latin typeface="Candara" panose="020E0502030303020204" pitchFamily="34" charset="0"/>
              </a:rPr>
              <a:t>Matrix</a:t>
            </a:r>
            <a:r>
              <a:rPr lang="it-IT" sz="2200" dirty="0" err="1">
                <a:solidFill>
                  <a:srgbClr val="000000"/>
                </a:solidFill>
                <a:latin typeface="Candara" panose="020E0502030303020204" pitchFamily="34" charset="0"/>
              </a:rPr>
              <a:t>.</a:t>
            </a:r>
            <a:r>
              <a:rPr lang="it-IT" sz="2200" dirty="0" err="1">
                <a:solidFill>
                  <a:srgbClr val="795E26"/>
                </a:solidFill>
                <a:latin typeface="Candara" panose="020E0502030303020204" pitchFamily="34" charset="0"/>
              </a:rPr>
              <a:t>multiplyMM</a:t>
            </a:r>
            <a:r>
              <a:rPr lang="it-IT" sz="2200" dirty="0">
                <a:solidFill>
                  <a:srgbClr val="000000"/>
                </a:solidFill>
                <a:latin typeface="Candara" panose="020E0502030303020204" pitchFamily="34" charset="0"/>
              </a:rPr>
              <a:t>(</a:t>
            </a:r>
            <a:r>
              <a:rPr lang="it-IT" sz="2200" dirty="0">
                <a:solidFill>
                  <a:srgbClr val="001080"/>
                </a:solidFill>
                <a:latin typeface="Candara" panose="020E0502030303020204" pitchFamily="34" charset="0"/>
              </a:rPr>
              <a:t>scratch</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0</a:t>
            </a:r>
            <a:r>
              <a:rPr lang="it-IT" sz="2200" dirty="0">
                <a:solidFill>
                  <a:srgbClr val="000000"/>
                </a:solidFill>
                <a:latin typeface="Candara" panose="020E0502030303020204" pitchFamily="34" charset="0"/>
              </a:rPr>
              <a:t>, </a:t>
            </a:r>
            <a:r>
              <a:rPr lang="it-IT" sz="2200" dirty="0" err="1">
                <a:solidFill>
                  <a:srgbClr val="328267"/>
                </a:solidFill>
                <a:latin typeface="Candara" panose="020E0502030303020204" pitchFamily="34" charset="0"/>
              </a:rPr>
              <a:t>vPMatrix</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0</a:t>
            </a:r>
            <a:r>
              <a:rPr lang="it-IT" sz="2200" dirty="0">
                <a:solidFill>
                  <a:srgbClr val="000000"/>
                </a:solidFill>
                <a:latin typeface="Candara" panose="020E0502030303020204" pitchFamily="34" charset="0"/>
              </a:rPr>
              <a:t>, </a:t>
            </a:r>
            <a:r>
              <a:rPr lang="it-IT" sz="2200" dirty="0" err="1">
                <a:solidFill>
                  <a:srgbClr val="001080"/>
                </a:solidFill>
                <a:latin typeface="Candara" panose="020E0502030303020204" pitchFamily="34" charset="0"/>
              </a:rPr>
              <a:t>rotationMatrix</a:t>
            </a:r>
            <a:r>
              <a:rPr lang="it-IT" sz="2200" dirty="0">
                <a:solidFill>
                  <a:srgbClr val="000000"/>
                </a:solidFill>
                <a:latin typeface="Candara" panose="020E0502030303020204" pitchFamily="34" charset="0"/>
              </a:rPr>
              <a:t>, </a:t>
            </a:r>
            <a:r>
              <a:rPr lang="it-IT" sz="2200" dirty="0">
                <a:solidFill>
                  <a:srgbClr val="098658"/>
                </a:solidFill>
                <a:latin typeface="Candara" panose="020E0502030303020204" pitchFamily="34" charset="0"/>
              </a:rPr>
              <a:t>0</a:t>
            </a:r>
            <a:r>
              <a:rPr lang="it-IT" sz="2200" dirty="0">
                <a:solidFill>
                  <a:srgbClr val="000000"/>
                </a:solidFill>
                <a:latin typeface="Candara" panose="020E0502030303020204" pitchFamily="34" charset="0"/>
              </a:rPr>
              <a:t>);</a:t>
            </a:r>
          </a:p>
          <a:p>
            <a:br>
              <a:rPr lang="zxx-none" sz="2200" dirty="0">
                <a:latin typeface="Candara" panose="020E0502030303020204" pitchFamily="34" charset="0"/>
              </a:rPr>
            </a:br>
            <a:r>
              <a:rPr lang="zxx-none" sz="2200" dirty="0">
                <a:latin typeface="Candara" panose="020E0502030303020204" pitchFamily="34" charset="0"/>
              </a:rPr>
              <a:t>    </a:t>
            </a:r>
            <a:r>
              <a:rPr lang="it-IT" sz="2200" dirty="0">
                <a:solidFill>
                  <a:srgbClr val="000000"/>
                </a:solidFill>
                <a:latin typeface="Candara" panose="020E0502030303020204" pitchFamily="34" charset="0"/>
              </a:rPr>
              <a:t> </a:t>
            </a:r>
            <a:r>
              <a:rPr lang="it-IT" sz="2200" dirty="0">
                <a:solidFill>
                  <a:srgbClr val="008000"/>
                </a:solidFill>
                <a:latin typeface="Candara" panose="020E0502030303020204" pitchFamily="34" charset="0"/>
              </a:rPr>
              <a:t>// Disegna il triangolo</a:t>
            </a:r>
            <a:endParaRPr lang="it-IT" sz="2200" dirty="0">
              <a:solidFill>
                <a:srgbClr val="000000"/>
              </a:solidFill>
              <a:latin typeface="Candara" panose="020E0502030303020204" pitchFamily="34" charset="0"/>
            </a:endParaRPr>
          </a:p>
          <a:p>
            <a:r>
              <a:rPr lang="it-IT" sz="2200" dirty="0">
                <a:solidFill>
                  <a:srgbClr val="000000"/>
                </a:solidFill>
                <a:latin typeface="Candara" panose="020E0502030303020204" pitchFamily="34" charset="0"/>
              </a:rPr>
              <a:t>        </a:t>
            </a:r>
            <a:r>
              <a:rPr lang="it-IT" sz="2200" dirty="0" err="1">
                <a:solidFill>
                  <a:srgbClr val="001080"/>
                </a:solidFill>
                <a:latin typeface="Candara" panose="020E0502030303020204" pitchFamily="34" charset="0"/>
              </a:rPr>
              <a:t>mTriangle</a:t>
            </a:r>
            <a:r>
              <a:rPr lang="it-IT" sz="2200" dirty="0" err="1">
                <a:solidFill>
                  <a:srgbClr val="000000"/>
                </a:solidFill>
                <a:latin typeface="Candara" panose="020E0502030303020204" pitchFamily="34" charset="0"/>
              </a:rPr>
              <a:t>.</a:t>
            </a:r>
            <a:r>
              <a:rPr lang="it-IT" sz="2200" dirty="0" err="1">
                <a:solidFill>
                  <a:srgbClr val="795E26"/>
                </a:solidFill>
                <a:latin typeface="Candara" panose="020E0502030303020204" pitchFamily="34" charset="0"/>
              </a:rPr>
              <a:t>draw</a:t>
            </a:r>
            <a:r>
              <a:rPr lang="it-IT" sz="2200" dirty="0">
                <a:solidFill>
                  <a:srgbClr val="000000"/>
                </a:solidFill>
                <a:latin typeface="Candara" panose="020E0502030303020204" pitchFamily="34" charset="0"/>
              </a:rPr>
              <a:t>(</a:t>
            </a:r>
            <a:r>
              <a:rPr lang="it-IT" sz="2200" dirty="0">
                <a:solidFill>
                  <a:srgbClr val="001080"/>
                </a:solidFill>
                <a:latin typeface="Candara" panose="020E0502030303020204" pitchFamily="34" charset="0"/>
              </a:rPr>
              <a:t>scratch</a:t>
            </a:r>
            <a:r>
              <a:rPr lang="it-IT" sz="2200" dirty="0">
                <a:solidFill>
                  <a:srgbClr val="000000"/>
                </a:solidFill>
                <a:latin typeface="Candara" panose="020E0502030303020204" pitchFamily="34" charset="0"/>
              </a:rPr>
              <a:t>);</a:t>
            </a:r>
          </a:p>
          <a:p>
            <a:r>
              <a:rPr lang="it-IT" sz="2200" dirty="0">
                <a:solidFill>
                  <a:srgbClr val="000000"/>
                </a:solidFill>
                <a:latin typeface="Candara" panose="020E0502030303020204" pitchFamily="34" charset="0"/>
              </a:rPr>
              <a:t>}</a:t>
            </a:r>
          </a:p>
        </p:txBody>
      </p:sp>
      <p:sp>
        <p:nvSpPr>
          <p:cNvPr id="4" name="Titolo 6">
            <a:extLst>
              <a:ext uri="{FF2B5EF4-FFF2-40B4-BE49-F238E27FC236}">
                <a16:creationId xmlns:a16="http://schemas.microsoft.com/office/drawing/2014/main" id="{5AFDFBE7-3EEB-4A01-A812-44A7AE160A3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93D55996-47DD-4366-AA7C-140E42D6EC93}"/>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DB751279-9D8E-443B-BE45-F964D8F9EBB8}"/>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3A3BCAB8-70DE-4C39-A528-1C939B3ECD42}"/>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1235FE58-3CCA-4B5B-BB81-01AC5D6CD28C}"/>
              </a:ext>
            </a:extLst>
          </p:cNvPr>
          <p:cNvSpPr txBox="1">
            <a:spLocks noGrp="1"/>
          </p:cNvSpPr>
          <p:nvPr>
            <p:ph type="title"/>
          </p:nvPr>
        </p:nvSpPr>
        <p:spPr/>
        <p:txBody>
          <a:bodyPr/>
          <a:lstStyle/>
          <a:p>
            <a:pPr lvl="0"/>
            <a:r>
              <a:rPr lang="it-IT" dirty="0"/>
              <a:t>Interazione con il tocco</a:t>
            </a:r>
          </a:p>
        </p:txBody>
      </p:sp>
      <p:sp>
        <p:nvSpPr>
          <p:cNvPr id="10" name="Segnaposto contenuto 9">
            <a:extLst>
              <a:ext uri="{FF2B5EF4-FFF2-40B4-BE49-F238E27FC236}">
                <a16:creationId xmlns:a16="http://schemas.microsoft.com/office/drawing/2014/main" id="{013CF513-EC51-445E-B84D-C35784E20F95}"/>
              </a:ext>
            </a:extLst>
          </p:cNvPr>
          <p:cNvSpPr>
            <a:spLocks noGrp="1"/>
          </p:cNvSpPr>
          <p:nvPr>
            <p:ph sz="half" idx="2"/>
          </p:nvPr>
        </p:nvSpPr>
        <p:spPr/>
        <p:txBody>
          <a:bodyPr/>
          <a:lstStyle/>
          <a:p>
            <a:r>
              <a:rPr lang="zxx-none" dirty="0"/>
              <a:t>Per permettere ad un utente di interagire con gli oggetti disegnati, occorre far si che il programma risponda ad eventi, ad esempio un tocco sullo schermo.</a:t>
            </a:r>
          </a:p>
          <a:p>
            <a:endParaRPr lang="zxx-none" dirty="0"/>
          </a:p>
          <a:p>
            <a:r>
              <a:rPr lang="zxx-none" dirty="0"/>
              <a:t>Per fare questo,  c'è bisogno di implementare il metodo </a:t>
            </a:r>
            <a:r>
              <a:rPr lang="zxx-none" dirty="0">
                <a:solidFill>
                  <a:srgbClr val="A60540"/>
                </a:solidFill>
              </a:rPr>
              <a:t>onTouchEvent() </a:t>
            </a:r>
            <a:r>
              <a:rPr lang="zxx-none" dirty="0"/>
              <a:t>nella </a:t>
            </a:r>
            <a:r>
              <a:rPr lang="zxx-none" dirty="0">
                <a:solidFill>
                  <a:srgbClr val="00B0F0"/>
                </a:solidFill>
              </a:rPr>
              <a:t>GLSurfaceView</a:t>
            </a:r>
            <a:r>
              <a:rPr lang="zxx-none" dirty="0"/>
              <a:t>.  </a:t>
            </a:r>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3F51C3F5-FA74-49C1-8D7E-7B449FF54B66}"/>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43AFBB4F-7EAC-4B64-A934-B45F826A6DBA}"/>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F7C2ACEA-DE3F-43F2-94C1-EF1DF192EAB8}"/>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3E83352B-2E21-4605-9F2F-4E1C7AD8B827}"/>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4" y="2557475"/>
            <a:ext cx="4961167" cy="356896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CB4966FE-1934-4CF0-B53F-EF02C7175E5C}"/>
              </a:ext>
            </a:extLst>
          </p:cNvPr>
          <p:cNvSpPr txBox="1">
            <a:spLocks noGrp="1"/>
          </p:cNvSpPr>
          <p:nvPr>
            <p:ph type="title"/>
          </p:nvPr>
        </p:nvSpPr>
        <p:spPr/>
        <p:txBody>
          <a:bodyPr/>
          <a:lstStyle/>
          <a:p>
            <a:pPr lvl="0"/>
            <a:r>
              <a:rPr lang="it-IT" dirty="0"/>
              <a:t>Creiamo un Touch </a:t>
            </a:r>
            <a:r>
              <a:rPr lang="it-IT" dirty="0" err="1"/>
              <a:t>Listener</a:t>
            </a:r>
            <a:endParaRPr lang="it-IT" dirty="0"/>
          </a:p>
        </p:txBody>
      </p:sp>
      <p:sp>
        <p:nvSpPr>
          <p:cNvPr id="10" name="Segnaposto contenuto 9">
            <a:extLst>
              <a:ext uri="{FF2B5EF4-FFF2-40B4-BE49-F238E27FC236}">
                <a16:creationId xmlns:a16="http://schemas.microsoft.com/office/drawing/2014/main" id="{F5CF2AA0-9711-4E89-B097-7B50E7937FD9}"/>
              </a:ext>
            </a:extLst>
          </p:cNvPr>
          <p:cNvSpPr>
            <a:spLocks noGrp="1"/>
          </p:cNvSpPr>
          <p:nvPr>
            <p:ph sz="half" idx="2"/>
          </p:nvPr>
        </p:nvSpPr>
        <p:spPr>
          <a:xfrm>
            <a:off x="0" y="1133605"/>
            <a:ext cx="12192000" cy="5407871"/>
          </a:xfrm>
        </p:spPr>
        <p:txBody>
          <a:bodyPr numCol="2">
            <a:normAutofit fontScale="77500" lnSpcReduction="20000"/>
          </a:bodyPr>
          <a:lstStyle/>
          <a:p>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final</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a:solidFill>
                  <a:srgbClr val="328267"/>
                </a:solidFill>
                <a:latin typeface="Consolas" panose="020B0609020204030204" pitchFamily="49" charset="0"/>
              </a:rPr>
              <a:t>TOUCH_SCALE_FACTOR</a:t>
            </a:r>
            <a:r>
              <a:rPr lang="it-IT" dirty="0">
                <a:solidFill>
                  <a:srgbClr val="000000"/>
                </a:solidFill>
                <a:latin typeface="Consolas" panose="020B0609020204030204" pitchFamily="49" charset="0"/>
              </a:rPr>
              <a:t> = </a:t>
            </a:r>
            <a:r>
              <a:rPr lang="it-IT" dirty="0">
                <a:solidFill>
                  <a:srgbClr val="098658"/>
                </a:solidFill>
                <a:latin typeface="Consolas" panose="020B0609020204030204" pitchFamily="49" charset="0"/>
              </a:rPr>
              <a:t>180.0f</a:t>
            </a:r>
            <a:r>
              <a:rPr lang="it-IT" dirty="0">
                <a:solidFill>
                  <a:srgbClr val="000000"/>
                </a:solidFill>
                <a:latin typeface="Consolas" panose="020B0609020204030204" pitchFamily="49" charset="0"/>
              </a:rPr>
              <a:t> / </a:t>
            </a:r>
            <a:r>
              <a:rPr lang="it-IT" dirty="0">
                <a:solidFill>
                  <a:srgbClr val="098658"/>
                </a:solidFill>
                <a:latin typeface="Consolas" panose="020B0609020204030204" pitchFamily="49" charset="0"/>
              </a:rPr>
              <a:t>320</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previousX</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private</a:t>
            </a: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previousY</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Override</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boolean</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onTouchEvent</a:t>
            </a:r>
            <a:r>
              <a:rPr lang="it-IT" dirty="0">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MotionEvent</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e</a:t>
            </a:r>
            <a:r>
              <a:rPr lang="it-IT" dirty="0">
                <a:solidFill>
                  <a:srgbClr val="000000"/>
                </a:solidFill>
                <a:latin typeface="Consolas" panose="020B0609020204030204" pitchFamily="49" charset="0"/>
              </a:rPr>
              <a:t>) {</a:t>
            </a:r>
          </a:p>
          <a:p>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MotionEvent</a:t>
            </a:r>
            <a:r>
              <a:rPr lang="it-IT" dirty="0">
                <a:solidFill>
                  <a:srgbClr val="008000"/>
                </a:solidFill>
                <a:latin typeface="Consolas" panose="020B0609020204030204" pitchFamily="49" charset="0"/>
              </a:rPr>
              <a:t> riporta i dettagli di input dal touchscreen e altri controlli di input. In questo caso, sei interessato solo agli eventi in cui la posizione del tocco è cambiata.</a:t>
            </a:r>
            <a:endParaRPr lang="it-IT" dirty="0">
              <a:solidFill>
                <a:srgbClr val="000000"/>
              </a:solidFill>
              <a:latin typeface="Consolas" panose="020B0609020204030204" pitchFamily="49" charset="0"/>
            </a:endParaRP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x</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getX</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y</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getY</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AF00DB"/>
                </a:solidFill>
                <a:latin typeface="Consolas" panose="020B0609020204030204" pitchFamily="49" charset="0"/>
              </a:rPr>
              <a:t>switch</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getAction</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a:solidFill>
                  <a:srgbClr val="AF00DB"/>
                </a:solidFill>
                <a:latin typeface="Consolas" panose="020B0609020204030204" pitchFamily="49" charset="0"/>
              </a:rPr>
              <a:t>case</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MotionEvent</a:t>
            </a:r>
            <a:r>
              <a:rPr lang="it-IT" dirty="0" err="1">
                <a:solidFill>
                  <a:srgbClr val="000000"/>
                </a:solidFill>
                <a:latin typeface="Consolas" panose="020B0609020204030204" pitchFamily="49" charset="0"/>
              </a:rPr>
              <a:t>.</a:t>
            </a:r>
            <a:r>
              <a:rPr lang="it-IT" dirty="0" err="1">
                <a:solidFill>
                  <a:srgbClr val="001080"/>
                </a:solidFill>
                <a:latin typeface="Consolas" panose="020B0609020204030204" pitchFamily="49" charset="0"/>
              </a:rPr>
              <a:t>ACTION_MOVE</a:t>
            </a:r>
            <a:r>
              <a:rPr lang="it-IT" dirty="0">
                <a:solidFill>
                  <a:srgbClr val="AF00DB"/>
                </a:solidFill>
                <a:latin typeface="Consolas" panose="020B0609020204030204" pitchFamily="49" charset="0"/>
              </a:rPr>
              <a:t>:</a:t>
            </a:r>
            <a:endParaRPr lang="it-IT" dirty="0">
              <a:solidFill>
                <a:srgbClr val="000000"/>
              </a:solidFill>
              <a:latin typeface="Consolas" panose="020B0609020204030204" pitchFamily="49" charset="0"/>
            </a:endParaRP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dx</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x</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previousX</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267F99"/>
                </a:solidFill>
                <a:latin typeface="Consolas" panose="020B0609020204030204" pitchFamily="49" charset="0"/>
              </a:rPr>
              <a:t>float</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dy</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y</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previousY</a:t>
            </a:r>
            <a:r>
              <a:rPr lang="it-IT" dirty="0">
                <a:solidFill>
                  <a:srgbClr val="000000"/>
                </a:solidFill>
                <a:latin typeface="Consolas" panose="020B0609020204030204" pitchFamily="49" charset="0"/>
              </a:rPr>
              <a:t>;</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senso inverso di rotazione sopra la linea mediana</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AF00DB"/>
                </a:solidFill>
                <a:latin typeface="Consolas" panose="020B0609020204030204" pitchFamily="49" charset="0"/>
              </a:rPr>
              <a:t>if</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y</a:t>
            </a:r>
            <a:r>
              <a:rPr lang="it-IT" dirty="0">
                <a:solidFill>
                  <a:srgbClr val="000000"/>
                </a:solidFill>
                <a:latin typeface="Consolas" panose="020B0609020204030204" pitchFamily="49" charset="0"/>
              </a:rPr>
              <a:t> &gt; </a:t>
            </a:r>
            <a:r>
              <a:rPr lang="it-IT" dirty="0" err="1">
                <a:solidFill>
                  <a:srgbClr val="795E26"/>
                </a:solidFill>
                <a:latin typeface="Consolas" panose="020B0609020204030204" pitchFamily="49" charset="0"/>
              </a:rPr>
              <a:t>getHeight</a:t>
            </a:r>
            <a:r>
              <a:rPr lang="it-IT" dirty="0">
                <a:solidFill>
                  <a:srgbClr val="000000"/>
                </a:solidFill>
                <a:latin typeface="Consolas" panose="020B0609020204030204" pitchFamily="49" charset="0"/>
              </a:rPr>
              <a:t>() / </a:t>
            </a:r>
            <a:r>
              <a:rPr lang="it-IT" dirty="0">
                <a:solidFill>
                  <a:srgbClr val="098658"/>
                </a:solidFill>
                <a:latin typeface="Consolas" panose="020B0609020204030204" pitchFamily="49" charset="0"/>
              </a:rPr>
              <a:t>2</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dx</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dx</a:t>
            </a:r>
            <a:r>
              <a:rPr lang="it-IT" dirty="0">
                <a:solidFill>
                  <a:srgbClr val="000000"/>
                </a:solidFill>
                <a:latin typeface="Consolas" panose="020B0609020204030204" pitchFamily="49" charset="0"/>
              </a:rPr>
              <a:t> * -</a:t>
            </a:r>
            <a:r>
              <a:rPr lang="it-IT" dirty="0">
                <a:solidFill>
                  <a:srgbClr val="098658"/>
                </a:solidFill>
                <a:latin typeface="Consolas" panose="020B0609020204030204" pitchFamily="49" charset="0"/>
              </a:rPr>
              <a:t>1</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senso inverso di rotazione a sinistra della linea mediana</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AF00DB"/>
                </a:solidFill>
                <a:latin typeface="Consolas" panose="020B0609020204030204" pitchFamily="49" charset="0"/>
              </a:rPr>
              <a:t>if</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x</a:t>
            </a:r>
            <a:r>
              <a:rPr lang="it-IT" dirty="0">
                <a:solidFill>
                  <a:srgbClr val="000000"/>
                </a:solidFill>
                <a:latin typeface="Consolas" panose="020B0609020204030204" pitchFamily="49" charset="0"/>
              </a:rPr>
              <a:t> &lt; </a:t>
            </a:r>
            <a:r>
              <a:rPr lang="it-IT" dirty="0" err="1">
                <a:solidFill>
                  <a:srgbClr val="795E26"/>
                </a:solidFill>
                <a:latin typeface="Consolas" panose="020B0609020204030204" pitchFamily="49" charset="0"/>
              </a:rPr>
              <a:t>getWidth</a:t>
            </a:r>
            <a:r>
              <a:rPr lang="it-IT" dirty="0">
                <a:solidFill>
                  <a:srgbClr val="000000"/>
                </a:solidFill>
                <a:latin typeface="Consolas" panose="020B0609020204030204" pitchFamily="49" charset="0"/>
              </a:rPr>
              <a:t>() / </a:t>
            </a:r>
            <a:r>
              <a:rPr lang="it-IT" dirty="0">
                <a:solidFill>
                  <a:srgbClr val="098658"/>
                </a:solidFill>
                <a:latin typeface="Consolas" panose="020B0609020204030204" pitchFamily="49" charset="0"/>
              </a:rPr>
              <a:t>2</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dy</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dy</a:t>
            </a:r>
            <a:r>
              <a:rPr lang="it-IT" dirty="0">
                <a:solidFill>
                  <a:srgbClr val="000000"/>
                </a:solidFill>
                <a:latin typeface="Consolas" panose="020B0609020204030204" pitchFamily="49" charset="0"/>
              </a:rPr>
              <a:t> * -</a:t>
            </a:r>
            <a:r>
              <a:rPr lang="it-IT" dirty="0">
                <a:solidFill>
                  <a:srgbClr val="098658"/>
                </a:solidFill>
                <a:latin typeface="Consolas" panose="020B0609020204030204" pitchFamily="49" charset="0"/>
              </a:rPr>
              <a:t>1</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renderer</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setAngle</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renderer</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getAngle</a:t>
            </a:r>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dx</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dy</a:t>
            </a:r>
            <a:r>
              <a:rPr lang="it-IT" dirty="0">
                <a:solidFill>
                  <a:srgbClr val="000000"/>
                </a:solidFill>
                <a:latin typeface="Consolas" panose="020B0609020204030204" pitchFamily="49" charset="0"/>
              </a:rPr>
              <a:t>) * </a:t>
            </a:r>
            <a:r>
              <a:rPr lang="it-IT" dirty="0">
                <a:solidFill>
                  <a:srgbClr val="328267"/>
                </a:solidFill>
                <a:latin typeface="Consolas" panose="020B0609020204030204" pitchFamily="49" charset="0"/>
              </a:rPr>
              <a:t>TOUCH_SCALE_FACTOR</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requestRender</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br>
              <a:rPr lang="it-IT" dirty="0">
                <a:solidFill>
                  <a:srgbClr val="000000"/>
                </a:solidFill>
                <a:latin typeface="Consolas" panose="020B0609020204030204" pitchFamily="49" charset="0"/>
              </a:rPr>
            </a:b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previousX</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x</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previousY</a:t>
            </a:r>
            <a:r>
              <a:rPr lang="it-IT" dirty="0">
                <a:solidFill>
                  <a:srgbClr val="000000"/>
                </a:solidFill>
                <a:latin typeface="Consolas" panose="020B0609020204030204" pitchFamily="49" charset="0"/>
              </a:rPr>
              <a:t> = </a:t>
            </a:r>
            <a:r>
              <a:rPr lang="it-IT" dirty="0">
                <a:solidFill>
                  <a:srgbClr val="001080"/>
                </a:solidFill>
                <a:latin typeface="Consolas" panose="020B0609020204030204" pitchFamily="49" charset="0"/>
              </a:rPr>
              <a:t>y</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err="1">
                <a:solidFill>
                  <a:srgbClr val="AF00DB"/>
                </a:solidFill>
                <a:latin typeface="Consolas" panose="020B0609020204030204" pitchFamily="49" charset="0"/>
              </a:rPr>
              <a:t>return</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true</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endParaRPr lang="it-IT" dirty="0"/>
          </a:p>
        </p:txBody>
      </p:sp>
      <p:sp>
        <p:nvSpPr>
          <p:cNvPr id="3" name="Rettangolo 10">
            <a:extLst>
              <a:ext uri="{FF2B5EF4-FFF2-40B4-BE49-F238E27FC236}">
                <a16:creationId xmlns:a16="http://schemas.microsoft.com/office/drawing/2014/main" id="{EBD8ACCC-58CE-4683-BCD1-CE1D228AAB3B}"/>
              </a:ext>
            </a:extLst>
          </p:cNvPr>
          <p:cNvSpPr/>
          <p:nvPr/>
        </p:nvSpPr>
        <p:spPr>
          <a:xfrm>
            <a:off x="5352863" y="1798413"/>
            <a:ext cx="6095086" cy="2030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endParaRPr lang="zxx-none">
              <a:solidFill>
                <a:srgbClr val="37474F"/>
              </a:solidFill>
              <a:latin typeface="Bahnschrift" pitchFamily="34"/>
              <a:ea typeface="Courier New" pitchFamily="49"/>
              <a:cs typeface="Courier New" pitchFamily="49"/>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a:p>
            <a:endParaRPr lang="zxx-none">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99172A94-AF5C-4112-B3F8-467B96DB2B8F}"/>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25AEBE9E-CFF3-4A33-B90C-560F1ECD7FD0}"/>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E9D8E538-A697-4197-8162-F70FFC1411E2}"/>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719048DD-BC97-4F61-8156-1FD965B760EF}"/>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5847389-4F15-4743-B3AA-B64D4171D9A4}"/>
              </a:ext>
            </a:extLst>
          </p:cNvPr>
          <p:cNvSpPr txBox="1">
            <a:spLocks noGrp="1"/>
          </p:cNvSpPr>
          <p:nvPr>
            <p:ph type="title"/>
          </p:nvPr>
        </p:nvSpPr>
        <p:spPr/>
        <p:txBody>
          <a:bodyPr/>
          <a:lstStyle/>
          <a:p>
            <a:pPr lvl="0"/>
            <a:r>
              <a:rPr lang="it-IT" dirty="0"/>
              <a:t>Configuriamo il </a:t>
            </a:r>
            <a:r>
              <a:rPr lang="it-IT" dirty="0" err="1"/>
              <a:t>listener</a:t>
            </a:r>
            <a:endParaRPr lang="it-IT" dirty="0"/>
          </a:p>
        </p:txBody>
      </p:sp>
      <p:sp>
        <p:nvSpPr>
          <p:cNvPr id="9" name="Segnaposto contenuto 8">
            <a:extLst>
              <a:ext uri="{FF2B5EF4-FFF2-40B4-BE49-F238E27FC236}">
                <a16:creationId xmlns:a16="http://schemas.microsoft.com/office/drawing/2014/main" id="{3C8814EC-1197-428C-8160-43D102789963}"/>
              </a:ext>
            </a:extLst>
          </p:cNvPr>
          <p:cNvSpPr>
            <a:spLocks noGrp="1"/>
          </p:cNvSpPr>
          <p:nvPr>
            <p:ph sz="half" idx="2"/>
          </p:nvPr>
        </p:nvSpPr>
        <p:spPr>
          <a:xfrm>
            <a:off x="5050302" y="1133605"/>
            <a:ext cx="7141698" cy="5223354"/>
          </a:xfrm>
        </p:spPr>
        <p:txBody>
          <a:bodyPr/>
          <a:lstStyle/>
          <a:p>
            <a:r>
              <a:rPr lang="zxx-none" dirty="0"/>
              <a:t>Dopo aver calcolato l'angolo di rotazione, il metodo di </a:t>
            </a:r>
            <a:r>
              <a:rPr lang="zxx-none" dirty="0">
                <a:solidFill>
                  <a:srgbClr val="F20732"/>
                </a:solidFill>
              </a:rPr>
              <a:t>onTouchEvent() </a:t>
            </a:r>
            <a:r>
              <a:rPr lang="zxx-none" dirty="0"/>
              <a:t>chiama il metodo </a:t>
            </a:r>
            <a:r>
              <a:rPr lang="zxx-none" dirty="0">
                <a:solidFill>
                  <a:srgbClr val="F20732"/>
                </a:solidFill>
              </a:rPr>
              <a:t>requestRenderer() </a:t>
            </a:r>
            <a:r>
              <a:rPr lang="zxx-none" dirty="0"/>
              <a:t>per notificare al renderer di renderizzare il frame.</a:t>
            </a:r>
          </a:p>
          <a:p>
            <a:endParaRPr lang="zxx-none" dirty="0">
              <a:latin typeface="Candara" panose="020E0502030303020204" pitchFamily="34" charset="0"/>
            </a:endParaRPr>
          </a:p>
          <a:p>
            <a:r>
              <a:rPr lang="it-IT" dirty="0">
                <a:solidFill>
                  <a:srgbClr val="0000FF"/>
                </a:solidFill>
                <a:latin typeface="Candara" panose="020E0502030303020204" pitchFamily="34" charset="0"/>
              </a:rPr>
              <a:t>public</a:t>
            </a:r>
            <a:r>
              <a:rPr lang="it-IT" dirty="0">
                <a:solidFill>
                  <a:srgbClr val="000000"/>
                </a:solidFill>
                <a:latin typeface="Candara" panose="020E0502030303020204" pitchFamily="34" charset="0"/>
              </a:rPr>
              <a:t> </a:t>
            </a:r>
            <a:r>
              <a:rPr lang="it-IT" dirty="0" err="1">
                <a:solidFill>
                  <a:srgbClr val="795E26"/>
                </a:solidFill>
                <a:latin typeface="Candara" panose="020E0502030303020204" pitchFamily="34" charset="0"/>
              </a:rPr>
              <a:t>MyGLSurfaceViewTriangle</a:t>
            </a:r>
            <a:r>
              <a:rPr lang="it-IT" dirty="0">
                <a:solidFill>
                  <a:srgbClr val="000000"/>
                </a:solidFill>
                <a:latin typeface="Candara" panose="020E0502030303020204" pitchFamily="34" charset="0"/>
              </a:rPr>
              <a:t>(</a:t>
            </a:r>
            <a:r>
              <a:rPr lang="it-IT" dirty="0" err="1">
                <a:solidFill>
                  <a:srgbClr val="267F99"/>
                </a:solidFill>
                <a:latin typeface="Candara" panose="020E0502030303020204" pitchFamily="34" charset="0"/>
              </a:rPr>
              <a:t>Context</a:t>
            </a:r>
            <a:r>
              <a:rPr lang="it-IT" dirty="0">
                <a:solidFill>
                  <a:srgbClr val="000000"/>
                </a:solidFill>
                <a:latin typeface="Candara" panose="020E0502030303020204" pitchFamily="34" charset="0"/>
              </a:rPr>
              <a:t> </a:t>
            </a:r>
            <a:r>
              <a:rPr lang="it-IT" dirty="0" err="1">
                <a:solidFill>
                  <a:srgbClr val="001080"/>
                </a:solidFill>
                <a:latin typeface="Candara" panose="020E0502030303020204" pitchFamily="34" charset="0"/>
              </a:rPr>
              <a:t>context</a:t>
            </a:r>
            <a:r>
              <a:rPr lang="it-IT" dirty="0">
                <a:solidFill>
                  <a:srgbClr val="000000"/>
                </a:solidFill>
                <a:latin typeface="Candara" panose="020E0502030303020204" pitchFamily="34" charset="0"/>
              </a:rPr>
              <a:t>){</a:t>
            </a:r>
          </a:p>
          <a:p>
            <a:br>
              <a:rPr lang="zxx-none" dirty="0">
                <a:latin typeface="Candara" panose="020E0502030303020204" pitchFamily="34" charset="0"/>
              </a:rPr>
            </a:br>
            <a:r>
              <a:rPr lang="zxx-none" dirty="0">
                <a:latin typeface="Candara" panose="020E0502030303020204" pitchFamily="34" charset="0"/>
              </a:rPr>
              <a:t>    ...</a:t>
            </a:r>
            <a:br>
              <a:rPr lang="zxx-none" dirty="0">
                <a:latin typeface="Candara" panose="020E0502030303020204" pitchFamily="34" charset="0"/>
              </a:rPr>
            </a:br>
            <a:r>
              <a:rPr lang="zxx-none" dirty="0">
                <a:latin typeface="Candara" panose="020E0502030303020204" pitchFamily="34" charset="0"/>
              </a:rPr>
              <a:t>    </a:t>
            </a:r>
            <a:r>
              <a:rPr lang="it-IT" dirty="0">
                <a:solidFill>
                  <a:srgbClr val="008000"/>
                </a:solidFill>
                <a:latin typeface="Candara" panose="020E0502030303020204" pitchFamily="34" charset="0"/>
              </a:rPr>
              <a:t>// </a:t>
            </a:r>
            <a:r>
              <a:rPr lang="it-IT" dirty="0" err="1">
                <a:solidFill>
                  <a:srgbClr val="008000"/>
                </a:solidFill>
                <a:latin typeface="Candara" panose="020E0502030303020204" pitchFamily="34" charset="0"/>
              </a:rPr>
              <a:t>Renderizza</a:t>
            </a:r>
            <a:r>
              <a:rPr lang="it-IT" dirty="0">
                <a:solidFill>
                  <a:srgbClr val="008000"/>
                </a:solidFill>
                <a:latin typeface="Candara" panose="020E0502030303020204" pitchFamily="34" charset="0"/>
              </a:rPr>
              <a:t> la vista solo quando c'è una modifica nei dati del disegno</a:t>
            </a:r>
            <a:endParaRPr lang="it-IT" dirty="0">
              <a:solidFill>
                <a:srgbClr val="000000"/>
              </a:solidFill>
              <a:latin typeface="Candara" panose="020E0502030303020204" pitchFamily="34" charset="0"/>
            </a:endParaRPr>
          </a:p>
          <a:p>
            <a:r>
              <a:rPr lang="it-IT" dirty="0">
                <a:solidFill>
                  <a:srgbClr val="000000"/>
                </a:solidFill>
                <a:latin typeface="Candara" panose="020E0502030303020204" pitchFamily="34" charset="0"/>
              </a:rPr>
              <a:t>     </a:t>
            </a:r>
            <a:r>
              <a:rPr lang="it-IT" dirty="0" err="1">
                <a:solidFill>
                  <a:srgbClr val="795E26"/>
                </a:solidFill>
                <a:latin typeface="Candara" panose="020E0502030303020204" pitchFamily="34" charset="0"/>
              </a:rPr>
              <a:t>setRenderMode</a:t>
            </a:r>
            <a:r>
              <a:rPr lang="it-IT" dirty="0">
                <a:solidFill>
                  <a:srgbClr val="000000"/>
                </a:solidFill>
                <a:latin typeface="Candara" panose="020E0502030303020204" pitchFamily="34" charset="0"/>
              </a:rPr>
              <a:t>(</a:t>
            </a:r>
            <a:r>
              <a:rPr lang="it-IT" dirty="0" err="1">
                <a:solidFill>
                  <a:srgbClr val="001080"/>
                </a:solidFill>
                <a:latin typeface="Candara" panose="020E0502030303020204" pitchFamily="34" charset="0"/>
              </a:rPr>
              <a:t>GLSurfaceView</a:t>
            </a:r>
            <a:r>
              <a:rPr lang="it-IT" dirty="0" err="1">
                <a:solidFill>
                  <a:srgbClr val="000000"/>
                </a:solidFill>
                <a:latin typeface="Candara" panose="020E0502030303020204" pitchFamily="34" charset="0"/>
              </a:rPr>
              <a:t>.</a:t>
            </a:r>
            <a:r>
              <a:rPr lang="it-IT" dirty="0" err="1">
                <a:solidFill>
                  <a:srgbClr val="001080"/>
                </a:solidFill>
                <a:latin typeface="Candara" panose="020E0502030303020204" pitchFamily="34" charset="0"/>
              </a:rPr>
              <a:t>RENDERMODE_WHEN_DIRTY</a:t>
            </a:r>
            <a:r>
              <a:rPr lang="it-IT" dirty="0">
                <a:solidFill>
                  <a:srgbClr val="000000"/>
                </a:solidFill>
                <a:latin typeface="Candara" panose="020E0502030303020204" pitchFamily="34" charset="0"/>
              </a:rPr>
              <a:t>);</a:t>
            </a:r>
          </a:p>
          <a:p>
            <a:r>
              <a:rPr lang="it-IT" dirty="0">
                <a:solidFill>
                  <a:srgbClr val="000000"/>
                </a:solidFill>
                <a:latin typeface="Candara" panose="020E0502030303020204" pitchFamily="34" charset="0"/>
              </a:rPr>
              <a:t>}</a:t>
            </a:r>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3E802B40-8FFC-4105-8FFF-EB31D12BD70A}"/>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BB05DE9D-3B87-459E-BBC6-E8ED343E4AC8}"/>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C365A45D-C63F-4B6F-A976-468D2BA91820}"/>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CF816663-35E9-4F05-8419-3373CFFB34B1}"/>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D728FFD3-483C-41FB-A0C1-B1DCE9397101}"/>
              </a:ext>
            </a:extLst>
          </p:cNvPr>
          <p:cNvSpPr txBox="1">
            <a:spLocks noGrp="1"/>
          </p:cNvSpPr>
          <p:nvPr>
            <p:ph type="title"/>
          </p:nvPr>
        </p:nvSpPr>
        <p:spPr/>
        <p:txBody>
          <a:bodyPr/>
          <a:lstStyle/>
          <a:p>
            <a:pPr lvl="0"/>
            <a:r>
              <a:rPr lang="it-IT" dirty="0"/>
              <a:t>Definiamo un angolo di rotazione</a:t>
            </a:r>
          </a:p>
        </p:txBody>
      </p:sp>
      <p:sp>
        <p:nvSpPr>
          <p:cNvPr id="10" name="Segnaposto contenuto 9">
            <a:extLst>
              <a:ext uri="{FF2B5EF4-FFF2-40B4-BE49-F238E27FC236}">
                <a16:creationId xmlns:a16="http://schemas.microsoft.com/office/drawing/2014/main" id="{D08991D9-905E-4849-AE96-ADA3F1878D79}"/>
              </a:ext>
            </a:extLst>
          </p:cNvPr>
          <p:cNvSpPr>
            <a:spLocks noGrp="1"/>
          </p:cNvSpPr>
          <p:nvPr>
            <p:ph sz="half" idx="2"/>
          </p:nvPr>
        </p:nvSpPr>
        <p:spPr>
          <a:xfrm>
            <a:off x="5276850" y="1133605"/>
            <a:ext cx="6915150" cy="5223354"/>
          </a:xfrm>
        </p:spPr>
        <p:txBody>
          <a:bodyPr>
            <a:normAutofit fontScale="92500" lnSpcReduction="20000"/>
          </a:bodyPr>
          <a:lstStyle/>
          <a:p>
            <a:r>
              <a:rPr lang="zxx-none" dirty="0"/>
              <a:t>Nel </a:t>
            </a:r>
            <a:r>
              <a:rPr lang="zxx-none" dirty="0">
                <a:solidFill>
                  <a:srgbClr val="039BE5"/>
                </a:solidFill>
                <a:latin typeface="Bahnschrift" pitchFamily="34"/>
                <a:ea typeface="Courier New" pitchFamily="49"/>
                <a:cs typeface="Courier New" pitchFamily="49"/>
              </a:rPr>
              <a:t>GLSurfaceView.Renderer</a:t>
            </a:r>
            <a:r>
              <a:rPr lang="zxx-none" dirty="0"/>
              <a:t> va aggiunto un attributo per rappresentare l'angolo di rotazione, ma visto che il renderer è eseguito su un</a:t>
            </a:r>
            <a:r>
              <a:rPr lang="it-IT" dirty="0"/>
              <a:t> </a:t>
            </a:r>
            <a:r>
              <a:rPr lang="zxx-none" dirty="0"/>
              <a:t>thread separato dal main thread, occorre definire l'angolo</a:t>
            </a:r>
            <a:r>
              <a:rPr lang="it-IT" dirty="0"/>
              <a:t> </a:t>
            </a:r>
            <a:r>
              <a:rPr lang="zxx-none" dirty="0"/>
              <a:t>come variabile volatile</a:t>
            </a:r>
            <a:r>
              <a:rPr lang="it-IT" dirty="0"/>
              <a:t>,</a:t>
            </a:r>
            <a:r>
              <a:rPr lang="zxx-none" dirty="0"/>
              <a:t> in modo che possa essere letta anche nel main.</a:t>
            </a:r>
          </a:p>
          <a:p>
            <a:endParaRPr lang="zxx-none" dirty="0"/>
          </a:p>
          <a:p>
            <a:r>
              <a:rPr lang="it-IT" dirty="0">
                <a:solidFill>
                  <a:srgbClr val="0000FF"/>
                </a:solidFill>
                <a:latin typeface="Candara" panose="020E0502030303020204" pitchFamily="34" charset="0"/>
              </a:rPr>
              <a:t>public</a:t>
            </a:r>
            <a:r>
              <a:rPr lang="it-IT" dirty="0">
                <a:solidFill>
                  <a:srgbClr val="000000"/>
                </a:solidFill>
                <a:latin typeface="Candara" panose="020E0502030303020204" pitchFamily="34" charset="0"/>
              </a:rPr>
              <a:t> </a:t>
            </a:r>
            <a:r>
              <a:rPr lang="it-IT" dirty="0">
                <a:solidFill>
                  <a:srgbClr val="0000FF"/>
                </a:solidFill>
                <a:latin typeface="Candara" panose="020E0502030303020204" pitchFamily="34" charset="0"/>
              </a:rPr>
              <a:t>class</a:t>
            </a:r>
            <a:r>
              <a:rPr lang="it-IT" dirty="0">
                <a:solidFill>
                  <a:srgbClr val="000000"/>
                </a:solidFill>
                <a:latin typeface="Candara" panose="020E0502030303020204" pitchFamily="34" charset="0"/>
              </a:rPr>
              <a:t> </a:t>
            </a:r>
            <a:r>
              <a:rPr lang="it-IT" dirty="0" err="1">
                <a:solidFill>
                  <a:srgbClr val="267F99"/>
                </a:solidFill>
                <a:latin typeface="Candara" panose="020E0502030303020204" pitchFamily="34" charset="0"/>
              </a:rPr>
              <a:t>MyGLRendererTriangle</a:t>
            </a:r>
            <a:r>
              <a:rPr lang="it-IT" dirty="0">
                <a:solidFill>
                  <a:srgbClr val="000000"/>
                </a:solidFill>
                <a:latin typeface="Candara" panose="020E0502030303020204" pitchFamily="34" charset="0"/>
              </a:rPr>
              <a:t> </a:t>
            </a:r>
            <a:r>
              <a:rPr lang="it-IT" dirty="0" err="1">
                <a:solidFill>
                  <a:srgbClr val="0000FF"/>
                </a:solidFill>
                <a:latin typeface="Candara" panose="020E0502030303020204" pitchFamily="34" charset="0"/>
              </a:rPr>
              <a:t>implements</a:t>
            </a:r>
            <a:r>
              <a:rPr lang="it-IT" dirty="0">
                <a:solidFill>
                  <a:srgbClr val="000000"/>
                </a:solidFill>
                <a:latin typeface="Candara" panose="020E0502030303020204" pitchFamily="34" charset="0"/>
              </a:rPr>
              <a:t> </a:t>
            </a:r>
            <a:r>
              <a:rPr lang="it-IT" dirty="0" err="1">
                <a:solidFill>
                  <a:srgbClr val="267F99"/>
                </a:solidFill>
                <a:latin typeface="Candara" panose="020E0502030303020204" pitchFamily="34" charset="0"/>
              </a:rPr>
              <a:t>GLSurfaceView.Renderer</a:t>
            </a:r>
            <a:r>
              <a:rPr lang="it-IT" dirty="0">
                <a:solidFill>
                  <a:srgbClr val="000000"/>
                </a:solidFill>
                <a:latin typeface="Candara" panose="020E0502030303020204" pitchFamily="34" charset="0"/>
              </a:rPr>
              <a:t>{</a:t>
            </a:r>
          </a:p>
          <a:p>
            <a:br>
              <a:rPr lang="zxx-none" dirty="0">
                <a:latin typeface="Candara" panose="020E0502030303020204" pitchFamily="34" charset="0"/>
              </a:rPr>
            </a:br>
            <a:r>
              <a:rPr lang="zxx-none" dirty="0">
                <a:latin typeface="Candara" panose="020E0502030303020204" pitchFamily="34" charset="0"/>
              </a:rPr>
              <a:t>   </a:t>
            </a:r>
            <a:r>
              <a:rPr lang="it-IT" dirty="0">
                <a:latin typeface="Candara" panose="020E0502030303020204" pitchFamily="34" charset="0"/>
              </a:rPr>
              <a:t>  </a:t>
            </a:r>
            <a:r>
              <a:rPr lang="zxx-none" dirty="0">
                <a:latin typeface="Candara" panose="020E0502030303020204" pitchFamily="34" charset="0"/>
              </a:rPr>
              <a:t> ...</a:t>
            </a:r>
            <a:br>
              <a:rPr lang="zxx-none" dirty="0">
                <a:latin typeface="Candara" panose="020E0502030303020204" pitchFamily="34" charset="0"/>
              </a:rPr>
            </a:br>
            <a:br>
              <a:rPr lang="zxx-none" dirty="0">
                <a:latin typeface="Candara" panose="020E0502030303020204" pitchFamily="34" charset="0"/>
              </a:rPr>
            </a:br>
            <a:r>
              <a:rPr lang="zxx-none" dirty="0">
                <a:latin typeface="Candara" panose="020E0502030303020204" pitchFamily="34" charset="0"/>
              </a:rPr>
              <a:t>    </a:t>
            </a:r>
            <a:r>
              <a:rPr lang="it-IT" dirty="0">
                <a:latin typeface="Candara" panose="020E0502030303020204" pitchFamily="34" charset="0"/>
              </a:rPr>
              <a:t>  </a:t>
            </a:r>
            <a:r>
              <a:rPr lang="it-IT" dirty="0">
                <a:solidFill>
                  <a:srgbClr val="0000FF"/>
                </a:solidFill>
                <a:latin typeface="Candara" panose="020E0502030303020204" pitchFamily="34" charset="0"/>
              </a:rPr>
              <a:t>public</a:t>
            </a:r>
            <a:r>
              <a:rPr lang="it-IT" dirty="0">
                <a:solidFill>
                  <a:srgbClr val="000000"/>
                </a:solidFill>
                <a:latin typeface="Candara" panose="020E0502030303020204" pitchFamily="34" charset="0"/>
              </a:rPr>
              <a:t> </a:t>
            </a:r>
            <a:r>
              <a:rPr lang="it-IT" dirty="0">
                <a:solidFill>
                  <a:srgbClr val="0000FF"/>
                </a:solidFill>
                <a:latin typeface="Candara" panose="020E0502030303020204" pitchFamily="34" charset="0"/>
              </a:rPr>
              <a:t>volatile</a:t>
            </a:r>
            <a:r>
              <a:rPr lang="it-IT" dirty="0">
                <a:solidFill>
                  <a:srgbClr val="000000"/>
                </a:solidFill>
                <a:latin typeface="Candara" panose="020E0502030303020204" pitchFamily="34" charset="0"/>
              </a:rPr>
              <a:t> </a:t>
            </a:r>
            <a:r>
              <a:rPr lang="it-IT" dirty="0">
                <a:solidFill>
                  <a:srgbClr val="267F99"/>
                </a:solidFill>
                <a:latin typeface="Candara" panose="020E0502030303020204" pitchFamily="34" charset="0"/>
              </a:rPr>
              <a:t>float</a:t>
            </a:r>
            <a:r>
              <a:rPr lang="it-IT" dirty="0">
                <a:solidFill>
                  <a:srgbClr val="000000"/>
                </a:solidFill>
                <a:latin typeface="Candara" panose="020E0502030303020204" pitchFamily="34" charset="0"/>
              </a:rPr>
              <a:t> </a:t>
            </a:r>
            <a:r>
              <a:rPr lang="it-IT" dirty="0" err="1">
                <a:solidFill>
                  <a:srgbClr val="001080"/>
                </a:solidFill>
                <a:latin typeface="Candara" panose="020E0502030303020204" pitchFamily="34" charset="0"/>
              </a:rPr>
              <a:t>mAngle</a:t>
            </a:r>
            <a:r>
              <a:rPr lang="it-IT" dirty="0">
                <a:solidFill>
                  <a:srgbClr val="000000"/>
                </a:solidFill>
                <a:latin typeface="Candara" panose="020E0502030303020204" pitchFamily="34" charset="0"/>
              </a:rPr>
              <a:t>;</a:t>
            </a:r>
          </a:p>
          <a:p>
            <a:br>
              <a:rPr lang="it-IT" dirty="0">
                <a:solidFill>
                  <a:srgbClr val="000000"/>
                </a:solidFill>
                <a:latin typeface="Candara" panose="020E0502030303020204" pitchFamily="34" charset="0"/>
              </a:rPr>
            </a:br>
            <a:r>
              <a:rPr lang="it-IT" dirty="0">
                <a:solidFill>
                  <a:srgbClr val="000000"/>
                </a:solidFill>
                <a:latin typeface="Candara" panose="020E0502030303020204" pitchFamily="34" charset="0"/>
              </a:rPr>
              <a:t>      </a:t>
            </a:r>
            <a:r>
              <a:rPr lang="it-IT" dirty="0">
                <a:solidFill>
                  <a:srgbClr val="0000FF"/>
                </a:solidFill>
                <a:latin typeface="Candara" panose="020E0502030303020204" pitchFamily="34" charset="0"/>
              </a:rPr>
              <a:t>public</a:t>
            </a:r>
            <a:r>
              <a:rPr lang="it-IT" dirty="0">
                <a:solidFill>
                  <a:srgbClr val="000000"/>
                </a:solidFill>
                <a:latin typeface="Candara" panose="020E0502030303020204" pitchFamily="34" charset="0"/>
              </a:rPr>
              <a:t> </a:t>
            </a:r>
            <a:r>
              <a:rPr lang="it-IT" dirty="0">
                <a:solidFill>
                  <a:srgbClr val="267F99"/>
                </a:solidFill>
                <a:latin typeface="Candara" panose="020E0502030303020204" pitchFamily="34" charset="0"/>
              </a:rPr>
              <a:t>float</a:t>
            </a:r>
            <a:r>
              <a:rPr lang="it-IT" dirty="0">
                <a:solidFill>
                  <a:srgbClr val="000000"/>
                </a:solidFill>
                <a:latin typeface="Candara" panose="020E0502030303020204" pitchFamily="34" charset="0"/>
              </a:rPr>
              <a:t> </a:t>
            </a:r>
            <a:r>
              <a:rPr lang="it-IT" dirty="0" err="1">
                <a:solidFill>
                  <a:srgbClr val="795E26"/>
                </a:solidFill>
                <a:latin typeface="Candara" panose="020E0502030303020204" pitchFamily="34" charset="0"/>
              </a:rPr>
              <a:t>getAngle</a:t>
            </a:r>
            <a:r>
              <a:rPr lang="it-IT" dirty="0">
                <a:solidFill>
                  <a:srgbClr val="000000"/>
                </a:solidFill>
                <a:latin typeface="Candara" panose="020E0502030303020204" pitchFamily="34" charset="0"/>
              </a:rPr>
              <a:t>() {</a:t>
            </a:r>
          </a:p>
          <a:p>
            <a:r>
              <a:rPr lang="it-IT" dirty="0">
                <a:solidFill>
                  <a:srgbClr val="000000"/>
                </a:solidFill>
                <a:latin typeface="Candara" panose="020E0502030303020204" pitchFamily="34" charset="0"/>
              </a:rPr>
              <a:t>          </a:t>
            </a:r>
            <a:r>
              <a:rPr lang="it-IT" dirty="0" err="1">
                <a:solidFill>
                  <a:srgbClr val="AF00DB"/>
                </a:solidFill>
                <a:latin typeface="Candara" panose="020E0502030303020204" pitchFamily="34" charset="0"/>
              </a:rPr>
              <a:t>return</a:t>
            </a:r>
            <a:r>
              <a:rPr lang="it-IT" dirty="0">
                <a:solidFill>
                  <a:srgbClr val="000000"/>
                </a:solidFill>
                <a:latin typeface="Candara" panose="020E0502030303020204" pitchFamily="34" charset="0"/>
              </a:rPr>
              <a:t> </a:t>
            </a:r>
            <a:r>
              <a:rPr lang="it-IT" dirty="0" err="1">
                <a:solidFill>
                  <a:srgbClr val="001080"/>
                </a:solidFill>
                <a:latin typeface="Candara" panose="020E0502030303020204" pitchFamily="34" charset="0"/>
              </a:rPr>
              <a:t>mAngle</a:t>
            </a:r>
            <a:r>
              <a:rPr lang="it-IT" dirty="0">
                <a:solidFill>
                  <a:srgbClr val="000000"/>
                </a:solidFill>
                <a:latin typeface="Candara" panose="020E0502030303020204" pitchFamily="34" charset="0"/>
              </a:rPr>
              <a:t>;</a:t>
            </a:r>
          </a:p>
          <a:p>
            <a:r>
              <a:rPr lang="it-IT" dirty="0">
                <a:solidFill>
                  <a:srgbClr val="000000"/>
                </a:solidFill>
                <a:latin typeface="Candara" panose="020E0502030303020204" pitchFamily="34" charset="0"/>
              </a:rPr>
              <a:t>      }</a:t>
            </a:r>
          </a:p>
          <a:p>
            <a:br>
              <a:rPr lang="it-IT" dirty="0">
                <a:solidFill>
                  <a:srgbClr val="000000"/>
                </a:solidFill>
                <a:latin typeface="Candara" panose="020E0502030303020204" pitchFamily="34" charset="0"/>
              </a:rPr>
            </a:br>
            <a:r>
              <a:rPr lang="it-IT" dirty="0">
                <a:solidFill>
                  <a:srgbClr val="000000"/>
                </a:solidFill>
                <a:latin typeface="Candara" panose="020E0502030303020204" pitchFamily="34" charset="0"/>
              </a:rPr>
              <a:t>      </a:t>
            </a:r>
            <a:r>
              <a:rPr lang="it-IT" dirty="0">
                <a:solidFill>
                  <a:srgbClr val="0000FF"/>
                </a:solidFill>
                <a:latin typeface="Candara" panose="020E0502030303020204" pitchFamily="34" charset="0"/>
              </a:rPr>
              <a:t>public</a:t>
            </a:r>
            <a:r>
              <a:rPr lang="it-IT" dirty="0">
                <a:solidFill>
                  <a:srgbClr val="000000"/>
                </a:solidFill>
                <a:latin typeface="Candara" panose="020E0502030303020204" pitchFamily="34" charset="0"/>
              </a:rPr>
              <a:t> </a:t>
            </a:r>
            <a:r>
              <a:rPr lang="it-IT" dirty="0" err="1">
                <a:solidFill>
                  <a:srgbClr val="267F99"/>
                </a:solidFill>
                <a:latin typeface="Candara" panose="020E0502030303020204" pitchFamily="34" charset="0"/>
              </a:rPr>
              <a:t>void</a:t>
            </a:r>
            <a:r>
              <a:rPr lang="it-IT" dirty="0">
                <a:solidFill>
                  <a:srgbClr val="000000"/>
                </a:solidFill>
                <a:latin typeface="Candara" panose="020E0502030303020204" pitchFamily="34" charset="0"/>
              </a:rPr>
              <a:t> </a:t>
            </a:r>
            <a:r>
              <a:rPr lang="it-IT" dirty="0" err="1">
                <a:solidFill>
                  <a:srgbClr val="795E26"/>
                </a:solidFill>
                <a:latin typeface="Candara" panose="020E0502030303020204" pitchFamily="34" charset="0"/>
              </a:rPr>
              <a:t>setAngle</a:t>
            </a:r>
            <a:r>
              <a:rPr lang="it-IT" dirty="0">
                <a:solidFill>
                  <a:srgbClr val="000000"/>
                </a:solidFill>
                <a:latin typeface="Candara" panose="020E0502030303020204" pitchFamily="34" charset="0"/>
              </a:rPr>
              <a:t>(</a:t>
            </a:r>
            <a:r>
              <a:rPr lang="it-IT" dirty="0">
                <a:solidFill>
                  <a:srgbClr val="267F99"/>
                </a:solidFill>
                <a:latin typeface="Candara" panose="020E0502030303020204" pitchFamily="34" charset="0"/>
              </a:rPr>
              <a:t>float</a:t>
            </a:r>
            <a:r>
              <a:rPr lang="it-IT" dirty="0">
                <a:solidFill>
                  <a:srgbClr val="000000"/>
                </a:solidFill>
                <a:latin typeface="Candara" panose="020E0502030303020204" pitchFamily="34" charset="0"/>
              </a:rPr>
              <a:t> </a:t>
            </a:r>
            <a:r>
              <a:rPr lang="it-IT" dirty="0">
                <a:solidFill>
                  <a:srgbClr val="001080"/>
                </a:solidFill>
                <a:latin typeface="Candara" panose="020E0502030303020204" pitchFamily="34" charset="0"/>
              </a:rPr>
              <a:t>angle</a:t>
            </a:r>
            <a:r>
              <a:rPr lang="it-IT" dirty="0">
                <a:solidFill>
                  <a:srgbClr val="000000"/>
                </a:solidFill>
                <a:latin typeface="Candara" panose="020E0502030303020204" pitchFamily="34" charset="0"/>
              </a:rPr>
              <a:t>) {</a:t>
            </a:r>
          </a:p>
          <a:p>
            <a:r>
              <a:rPr lang="it-IT" dirty="0">
                <a:solidFill>
                  <a:srgbClr val="000000"/>
                </a:solidFill>
                <a:latin typeface="Candara" panose="020E0502030303020204" pitchFamily="34" charset="0"/>
              </a:rPr>
              <a:t>          </a:t>
            </a:r>
            <a:r>
              <a:rPr lang="it-IT" dirty="0" err="1">
                <a:solidFill>
                  <a:srgbClr val="001080"/>
                </a:solidFill>
                <a:latin typeface="Candara" panose="020E0502030303020204" pitchFamily="34" charset="0"/>
              </a:rPr>
              <a:t>mAngle</a:t>
            </a:r>
            <a:r>
              <a:rPr lang="it-IT" dirty="0">
                <a:solidFill>
                  <a:srgbClr val="000000"/>
                </a:solidFill>
                <a:latin typeface="Candara" panose="020E0502030303020204" pitchFamily="34" charset="0"/>
              </a:rPr>
              <a:t> = </a:t>
            </a:r>
            <a:r>
              <a:rPr lang="it-IT" dirty="0">
                <a:solidFill>
                  <a:srgbClr val="001080"/>
                </a:solidFill>
                <a:latin typeface="Candara" panose="020E0502030303020204" pitchFamily="34" charset="0"/>
              </a:rPr>
              <a:t>angle</a:t>
            </a:r>
            <a:r>
              <a:rPr lang="it-IT" dirty="0">
                <a:solidFill>
                  <a:srgbClr val="000000"/>
                </a:solidFill>
                <a:latin typeface="Candara" panose="020E0502030303020204" pitchFamily="34" charset="0"/>
              </a:rPr>
              <a:t>;</a:t>
            </a:r>
          </a:p>
          <a:p>
            <a:r>
              <a:rPr lang="it-IT" dirty="0">
                <a:solidFill>
                  <a:srgbClr val="000000"/>
                </a:solidFill>
                <a:latin typeface="Candara" panose="020E0502030303020204" pitchFamily="34" charset="0"/>
              </a:rPr>
              <a:t>      }</a:t>
            </a:r>
          </a:p>
          <a:p>
            <a:r>
              <a:rPr lang="it-IT" dirty="0">
                <a:solidFill>
                  <a:srgbClr val="000000"/>
                </a:solidFill>
                <a:latin typeface="Candara" panose="020E0502030303020204" pitchFamily="34" charset="0"/>
              </a:rPr>
              <a:t>}</a:t>
            </a:r>
            <a:endParaRPr lang="zxx-none" dirty="0"/>
          </a:p>
        </p:txBody>
      </p:sp>
      <p:sp>
        <p:nvSpPr>
          <p:cNvPr id="4" name="Titolo 6">
            <a:extLst>
              <a:ext uri="{FF2B5EF4-FFF2-40B4-BE49-F238E27FC236}">
                <a16:creationId xmlns:a16="http://schemas.microsoft.com/office/drawing/2014/main" id="{FEBBEBFD-F479-433E-B8DE-309C325F753B}"/>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D7EFA763-56E2-45A0-82E9-B3F801A64F1A}"/>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7C4A75E8-BC82-4F50-8E14-7FECE1DB1827}"/>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ED78399C-4731-4D5E-840D-77CEAC28EB83}"/>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00" y="2024822"/>
            <a:ext cx="3592563" cy="459327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6D122EBB-1D03-4E44-B448-915B31AA7041}"/>
              </a:ext>
            </a:extLst>
          </p:cNvPr>
          <p:cNvSpPr txBox="1">
            <a:spLocks noGrp="1"/>
          </p:cNvSpPr>
          <p:nvPr>
            <p:ph type="title"/>
          </p:nvPr>
        </p:nvSpPr>
        <p:spPr/>
        <p:txBody>
          <a:bodyPr/>
          <a:lstStyle/>
          <a:p>
            <a:pPr lvl="0"/>
            <a:r>
              <a:rPr lang="it-IT" dirty="0"/>
              <a:t>Applichiamo la rotazione</a:t>
            </a:r>
          </a:p>
        </p:txBody>
      </p:sp>
      <p:sp>
        <p:nvSpPr>
          <p:cNvPr id="10" name="Segnaposto contenuto 9">
            <a:extLst>
              <a:ext uri="{FF2B5EF4-FFF2-40B4-BE49-F238E27FC236}">
                <a16:creationId xmlns:a16="http://schemas.microsoft.com/office/drawing/2014/main" id="{BA4537B8-8BBC-459B-8609-88AA6A0651F1}"/>
              </a:ext>
            </a:extLst>
          </p:cNvPr>
          <p:cNvSpPr>
            <a:spLocks noGrp="1"/>
          </p:cNvSpPr>
          <p:nvPr>
            <p:ph sz="half" idx="2"/>
          </p:nvPr>
        </p:nvSpPr>
        <p:spPr/>
        <p:txBody>
          <a:bodyPr>
            <a:normAutofit fontScale="62500" lnSpcReduction="20000"/>
          </a:bodyPr>
          <a:lstStyle/>
          <a:p>
            <a:pPr>
              <a:lnSpc>
                <a:spcPct val="120000"/>
              </a:lnSpc>
            </a:pPr>
            <a:r>
              <a:rPr lang="zxx-none" sz="2200" dirty="0"/>
              <a:t>Ora occorre solo applicare la rotazione, per fare questo bisogna commentare il codice nella </a:t>
            </a:r>
            <a:r>
              <a:rPr lang="zxx-none" sz="2200" dirty="0">
                <a:solidFill>
                  <a:srgbClr val="F20732"/>
                </a:solidFill>
              </a:rPr>
              <a:t>onDrawFrame() </a:t>
            </a:r>
            <a:r>
              <a:rPr lang="zxx-none" sz="2200" dirty="0"/>
              <a:t>che genera un angolo ed aggiungere una variabile che contenga l'angolo di rotazione generato al tocco.</a:t>
            </a:r>
          </a:p>
          <a:p>
            <a:endParaRPr lang="zxx-none" dirty="0"/>
          </a:p>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onDrawFrame</a:t>
            </a:r>
            <a:r>
              <a:rPr lang="it-IT" dirty="0">
                <a:solidFill>
                  <a:srgbClr val="000000"/>
                </a:solidFill>
                <a:latin typeface="Consolas" panose="020B0609020204030204" pitchFamily="49" charset="0"/>
              </a:rPr>
              <a:t>(</a:t>
            </a:r>
            <a:r>
              <a:rPr lang="it-IT" dirty="0">
                <a:solidFill>
                  <a:srgbClr val="267F99"/>
                </a:solidFill>
                <a:latin typeface="Consolas" panose="020B0609020204030204" pitchFamily="49" charset="0"/>
              </a:rPr>
              <a:t>GL10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gl</a:t>
            </a:r>
            <a:r>
              <a:rPr lang="it-IT" dirty="0">
                <a:solidFill>
                  <a:srgbClr val="000000"/>
                </a:solidFill>
                <a:latin typeface="Consolas" panose="020B0609020204030204" pitchFamily="49" charset="0"/>
              </a:rPr>
              <a:t>) {</a:t>
            </a:r>
          </a:p>
          <a:p>
            <a:r>
              <a:rPr lang="zxx-none" dirty="0"/>
              <a:t>    </a:t>
            </a:r>
            <a:r>
              <a:rPr lang="it-IT" dirty="0"/>
              <a:t> </a:t>
            </a:r>
            <a:r>
              <a:rPr lang="zxx-none" dirty="0"/>
              <a:t>...</a:t>
            </a:r>
            <a:br>
              <a:rPr lang="zxx-none" dirty="0"/>
            </a:br>
            <a:r>
              <a:rPr lang="zxx-none" dirty="0"/>
              <a:t>    </a:t>
            </a:r>
            <a:r>
              <a:rPr lang="it-IT" dirty="0"/>
              <a:t> </a:t>
            </a:r>
            <a:r>
              <a:rPr lang="en-US" dirty="0">
                <a:solidFill>
                  <a:srgbClr val="267F99"/>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scratch</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float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16</a:t>
            </a:r>
            <a:r>
              <a:rPr lang="en-US" dirty="0">
                <a:solidFill>
                  <a:srgbClr val="000000"/>
                </a:solidFill>
                <a:latin typeface="Consolas" panose="020B0609020204030204" pitchFamily="49" charset="0"/>
              </a:rPr>
              <a:t>];</a:t>
            </a:r>
          </a:p>
          <a:p>
            <a:br>
              <a:rPr lang="zxx-none" dirty="0"/>
            </a:br>
            <a:r>
              <a:rPr lang="zxx-none" dirty="0"/>
              <a:t>    </a:t>
            </a:r>
            <a:r>
              <a:rPr lang="it-IT" dirty="0"/>
              <a:t> </a:t>
            </a:r>
            <a:r>
              <a:rPr lang="it-IT" dirty="0">
                <a:solidFill>
                  <a:srgbClr val="008000"/>
                </a:solidFill>
                <a:latin typeface="Consolas" panose="020B0609020204030204" pitchFamily="49" charset="0"/>
              </a:rPr>
              <a:t>/*</a:t>
            </a:r>
            <a:endParaRPr lang="it-IT" dirty="0">
              <a:solidFill>
                <a:srgbClr val="000000"/>
              </a:solidFill>
              <a:latin typeface="Consolas" panose="020B0609020204030204" pitchFamily="49" charset="0"/>
            </a:endParaRPr>
          </a:p>
          <a:p>
            <a:r>
              <a:rPr lang="it-IT" dirty="0">
                <a:solidFill>
                  <a:srgbClr val="008000"/>
                </a:solidFill>
                <a:latin typeface="Consolas" panose="020B0609020204030204" pitchFamily="49" charset="0"/>
              </a:rPr>
              <a:t>   Crea una </a:t>
            </a:r>
            <a:r>
              <a:rPr lang="it-IT" dirty="0" err="1">
                <a:solidFill>
                  <a:srgbClr val="008000"/>
                </a:solidFill>
                <a:latin typeface="Consolas" panose="020B0609020204030204" pitchFamily="49" charset="0"/>
              </a:rPr>
              <a:t>rotation</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transformation</a:t>
            </a:r>
            <a:r>
              <a:rPr lang="it-IT" dirty="0">
                <a:solidFill>
                  <a:srgbClr val="008000"/>
                </a:solidFill>
                <a:latin typeface="Consolas" panose="020B0609020204030204" pitchFamily="49" charset="0"/>
              </a:rPr>
              <a:t> per il triangolo</a:t>
            </a:r>
            <a:endParaRPr lang="it-IT" dirty="0">
              <a:solidFill>
                <a:srgbClr val="000000"/>
              </a:solidFill>
              <a:latin typeface="Consolas" panose="020B0609020204030204" pitchFamily="49" charset="0"/>
            </a:endParaRPr>
          </a:p>
          <a:p>
            <a:r>
              <a:rPr lang="it-IT" dirty="0">
                <a:solidFill>
                  <a:srgbClr val="008000"/>
                </a:solidFill>
                <a:latin typeface="Consolas" panose="020B0609020204030204" pitchFamily="49" charset="0"/>
              </a:rPr>
              <a:t>   long time = </a:t>
            </a:r>
            <a:r>
              <a:rPr lang="it-IT" dirty="0" err="1">
                <a:solidFill>
                  <a:srgbClr val="008000"/>
                </a:solidFill>
                <a:latin typeface="Consolas" panose="020B0609020204030204" pitchFamily="49" charset="0"/>
              </a:rPr>
              <a:t>SystemClock.uptimeMillis</a:t>
            </a:r>
            <a:r>
              <a:rPr lang="it-IT" dirty="0">
                <a:solidFill>
                  <a:srgbClr val="008000"/>
                </a:solidFill>
                <a:latin typeface="Consolas" panose="020B0609020204030204" pitchFamily="49" charset="0"/>
              </a:rPr>
              <a:t>() % 4000L;</a:t>
            </a:r>
            <a:endParaRPr lang="it-IT" dirty="0">
              <a:solidFill>
                <a:srgbClr val="000000"/>
              </a:solidFill>
              <a:latin typeface="Consolas" panose="020B0609020204030204" pitchFamily="49" charset="0"/>
            </a:endParaRPr>
          </a:p>
          <a:p>
            <a:r>
              <a:rPr lang="it-IT" dirty="0">
                <a:solidFill>
                  <a:srgbClr val="008000"/>
                </a:solidFill>
                <a:latin typeface="Consolas" panose="020B0609020204030204" pitchFamily="49" charset="0"/>
              </a:rPr>
              <a:t>   float angle = 0.090f * ((</a:t>
            </a:r>
            <a:r>
              <a:rPr lang="it-IT" dirty="0" err="1">
                <a:solidFill>
                  <a:srgbClr val="008000"/>
                </a:solidFill>
                <a:latin typeface="Consolas" panose="020B0609020204030204" pitchFamily="49" charset="0"/>
              </a:rPr>
              <a:t>int</a:t>
            </a:r>
            <a:r>
              <a:rPr lang="it-IT" dirty="0">
                <a:solidFill>
                  <a:srgbClr val="008000"/>
                </a:solidFill>
                <a:latin typeface="Consolas" panose="020B0609020204030204" pitchFamily="49" charset="0"/>
              </a:rPr>
              <a:t>) time);</a:t>
            </a:r>
            <a:endParaRPr lang="it-IT" dirty="0">
              <a:solidFill>
                <a:srgbClr val="000000"/>
              </a:solidFill>
              <a:latin typeface="Consolas" panose="020B0609020204030204" pitchFamily="49" charset="0"/>
            </a:endParaRPr>
          </a:p>
          <a:p>
            <a:r>
              <a:rPr lang="it-IT" dirty="0">
                <a:solidFill>
                  <a:srgbClr val="008000"/>
                </a:solidFill>
                <a:latin typeface="Consolas" panose="020B0609020204030204" pitchFamily="49" charset="0"/>
              </a:rPr>
              <a:t>   */</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Matrix</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setRotateM</a:t>
            </a:r>
            <a:r>
              <a:rPr lang="it-IT" dirty="0">
                <a:solidFill>
                  <a:srgbClr val="000000"/>
                </a:solidFill>
                <a:latin typeface="Consolas" panose="020B0609020204030204" pitchFamily="49" charset="0"/>
              </a:rPr>
              <a:t>(</a:t>
            </a:r>
            <a:r>
              <a:rPr lang="it-IT" dirty="0" err="1">
                <a:solidFill>
                  <a:srgbClr val="001080"/>
                </a:solidFill>
                <a:latin typeface="Consolas" panose="020B0609020204030204" pitchFamily="49" charset="0"/>
              </a:rPr>
              <a:t>rotationMatrix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mAngle</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1.0f</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Combina la </a:t>
            </a:r>
            <a:r>
              <a:rPr lang="it-IT" dirty="0" err="1">
                <a:solidFill>
                  <a:srgbClr val="008000"/>
                </a:solidFill>
                <a:latin typeface="Consolas" panose="020B0609020204030204" pitchFamily="49" charset="0"/>
              </a:rPr>
              <a:t>rotation</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matrix</a:t>
            </a:r>
            <a:r>
              <a:rPr lang="it-IT" dirty="0">
                <a:solidFill>
                  <a:srgbClr val="008000"/>
                </a:solidFill>
                <a:latin typeface="Consolas" panose="020B0609020204030204" pitchFamily="49" charset="0"/>
              </a:rPr>
              <a:t> con la </a:t>
            </a:r>
            <a:r>
              <a:rPr lang="it-IT" dirty="0" err="1">
                <a:solidFill>
                  <a:srgbClr val="008000"/>
                </a:solidFill>
                <a:latin typeface="Consolas" panose="020B0609020204030204" pitchFamily="49" charset="0"/>
              </a:rPr>
              <a:t>projection</a:t>
            </a:r>
            <a:r>
              <a:rPr lang="it-IT" dirty="0">
                <a:solidFill>
                  <a:srgbClr val="008000"/>
                </a:solidFill>
                <a:latin typeface="Consolas" panose="020B0609020204030204" pitchFamily="49" charset="0"/>
              </a:rPr>
              <a:t> and camera </a:t>
            </a:r>
            <a:r>
              <a:rPr lang="it-IT" dirty="0" err="1">
                <a:solidFill>
                  <a:srgbClr val="008000"/>
                </a:solidFill>
                <a:latin typeface="Consolas" panose="020B0609020204030204" pitchFamily="49" charset="0"/>
              </a:rPr>
              <a:t>view</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Si noti che il fattore </a:t>
            </a:r>
            <a:r>
              <a:rPr lang="it-IT" dirty="0" err="1">
                <a:solidFill>
                  <a:srgbClr val="008000"/>
                </a:solidFill>
                <a:latin typeface="Consolas" panose="020B0609020204030204" pitchFamily="49" charset="0"/>
              </a:rPr>
              <a:t>vPMatrix</a:t>
            </a:r>
            <a:r>
              <a:rPr lang="it-IT" dirty="0">
                <a:solidFill>
                  <a:srgbClr val="008000"/>
                </a:solidFill>
                <a:latin typeface="Consolas" panose="020B0609020204030204" pitchFamily="49" charset="0"/>
              </a:rPr>
              <a:t> deve essere il primo nell'ordine</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a:t>
            </a:r>
            <a:r>
              <a:rPr lang="it-IT" dirty="0" err="1">
                <a:solidFill>
                  <a:srgbClr val="008000"/>
                </a:solidFill>
                <a:latin typeface="Consolas" panose="020B0609020204030204" pitchFamily="49" charset="0"/>
              </a:rPr>
              <a:t>Affinchè</a:t>
            </a:r>
            <a:r>
              <a:rPr lang="it-IT" dirty="0">
                <a:solidFill>
                  <a:srgbClr val="008000"/>
                </a:solidFill>
                <a:latin typeface="Consolas" panose="020B0609020204030204" pitchFamily="49" charset="0"/>
              </a:rPr>
              <a:t> il prodotto della moltiplicazione tra matrici sia corretto.</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Matrix</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multiplyMM</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scratch</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328267"/>
                </a:solidFill>
                <a:latin typeface="Consolas" panose="020B0609020204030204" pitchFamily="49" charset="0"/>
              </a:rPr>
              <a:t>vPMatrix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rotationMatrix</a:t>
            </a:r>
            <a:r>
              <a:rPr lang="it-IT" dirty="0">
                <a:solidFill>
                  <a:srgbClr val="000000"/>
                </a:solidFill>
                <a:latin typeface="Consolas" panose="020B0609020204030204" pitchFamily="49" charset="0"/>
              </a:rPr>
              <a:t>, </a:t>
            </a:r>
            <a:r>
              <a:rPr lang="it-IT" dirty="0">
                <a:solidFill>
                  <a:srgbClr val="098658"/>
                </a:solidFill>
                <a:latin typeface="Consolas" panose="020B0609020204030204" pitchFamily="49" charset="0"/>
              </a:rPr>
              <a:t>0</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r>
              <a:rPr lang="it-IT" dirty="0">
                <a:solidFill>
                  <a:srgbClr val="008000"/>
                </a:solidFill>
                <a:latin typeface="Consolas" panose="020B0609020204030204" pitchFamily="49" charset="0"/>
              </a:rPr>
              <a:t>// Disegna il triangolo</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mTriangle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draw</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scratch</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a:t>
            </a:r>
          </a:p>
        </p:txBody>
      </p:sp>
      <p:sp>
        <p:nvSpPr>
          <p:cNvPr id="4" name="Titolo 6">
            <a:extLst>
              <a:ext uri="{FF2B5EF4-FFF2-40B4-BE49-F238E27FC236}">
                <a16:creationId xmlns:a16="http://schemas.microsoft.com/office/drawing/2014/main" id="{604436A2-C794-45B4-96AD-069CB2E8EE7D}"/>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72AAB122-845C-4E1C-8B84-E0DF4549E957}"/>
              </a:ext>
            </a:extLst>
          </p:cNvPr>
          <p:cNvSpPr/>
          <p:nvPr/>
        </p:nvSpPr>
        <p:spPr>
          <a:xfrm>
            <a:off x="5347463" y="51186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25A66A8E-92A6-4E00-AFD6-DAEB52DA2635}"/>
              </a:ext>
            </a:extLst>
          </p:cNvPr>
          <p:cNvSpPr/>
          <p:nvPr/>
        </p:nvSpPr>
        <p:spPr>
          <a:xfrm>
            <a:off x="5327306" y="396677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73083519-241D-4CC7-884E-F1332F2D5A38}"/>
              </a:ext>
            </a:extLst>
          </p:cNvPr>
          <p:cNvSpPr/>
          <p:nvPr/>
        </p:nvSpPr>
        <p:spPr>
          <a:xfrm>
            <a:off x="5327306" y="2526957"/>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2" y="2319039"/>
            <a:ext cx="5390774" cy="42856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pipeline grafica</a:t>
            </a:r>
          </a:p>
        </p:txBody>
      </p:sp>
      <p:sp>
        <p:nvSpPr>
          <p:cNvPr id="3" name="Sottotitolo 2"/>
          <p:cNvSpPr>
            <a:spLocks noGrp="1"/>
          </p:cNvSpPr>
          <p:nvPr>
            <p:ph sz="half" idx="2"/>
          </p:nvPr>
        </p:nvSpPr>
        <p:spPr/>
        <p:txBody>
          <a:bodyPr/>
          <a:lstStyle/>
          <a:p>
            <a:r>
              <a:rPr lang="it-IT" dirty="0"/>
              <a:t>Il </a:t>
            </a:r>
            <a:r>
              <a:rPr lang="it-IT" dirty="0" err="1"/>
              <a:t>rendering</a:t>
            </a:r>
            <a:r>
              <a:rPr lang="it-IT" dirty="0"/>
              <a:t> di un’immagine avviene attraverso una pipeline grafica, definita come una sequenza di operazioni atte a restituire e aggiornare un'immagine bitmap, partendo dagli oggetti tridimensionali presenti nella scena (e perciò nel file di scena).La pipeline è basata su 5 macro-fasi sequenziali, in cui l’output di ciascuna fase diviene l’input della fase successiva.</a:t>
            </a:r>
          </a:p>
          <a:p>
            <a:r>
              <a:rPr lang="it-IT" dirty="0"/>
              <a:t>Queste macro-fasi sono nell’ordine: </a:t>
            </a:r>
            <a:r>
              <a:rPr lang="it-IT" dirty="0" err="1"/>
              <a:t>vertex</a:t>
            </a:r>
            <a:r>
              <a:rPr lang="it-IT" dirty="0"/>
              <a:t> processing, primitive processing, </a:t>
            </a:r>
            <a:r>
              <a:rPr lang="it-IT" dirty="0" err="1"/>
              <a:t>rasterization</a:t>
            </a:r>
            <a:r>
              <a:rPr lang="it-IT" dirty="0"/>
              <a:t>, </a:t>
            </a:r>
            <a:r>
              <a:rPr lang="it-IT" dirty="0" err="1"/>
              <a:t>fragment</a:t>
            </a:r>
            <a:r>
              <a:rPr lang="it-IT" dirty="0"/>
              <a:t> processing e pixel processing.</a:t>
            </a:r>
          </a:p>
          <a:p>
            <a:r>
              <a:rPr lang="it-IT" dirty="0"/>
              <a:t> Nella fase iniziale vengono presi in input i vertici definiti nel file di scena, mentre la fase finale restituisce in output l’immagine bitmap totalmente </a:t>
            </a:r>
            <a:r>
              <a:rPr lang="it-IT" dirty="0" err="1"/>
              <a:t>renderizzata</a:t>
            </a:r>
            <a:r>
              <a:rPr lang="it-IT" dirty="0"/>
              <a: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98" y="1428467"/>
            <a:ext cx="4202903" cy="4997866"/>
          </a:xfrm>
          <a:prstGeom prst="rect">
            <a:avLst/>
          </a:prstGeom>
        </p:spPr>
      </p:pic>
    </p:spTree>
    <p:extLst>
      <p:ext uri="{BB962C8B-B14F-4D97-AF65-F5344CB8AC3E}">
        <p14:creationId xmlns:p14="http://schemas.microsoft.com/office/powerpoint/2010/main" val="163390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r>
              <a:rPr lang="it-IT" dirty="0"/>
              <a:t>Un esempio più complesso: </a:t>
            </a:r>
            <a:r>
              <a:rPr lang="it-IT" dirty="0" err="1"/>
              <a:t>disegnamo</a:t>
            </a:r>
            <a:r>
              <a:rPr lang="it-IT" dirty="0"/>
              <a:t> un cubo!</a:t>
            </a:r>
          </a:p>
        </p:txBody>
      </p:sp>
      <p:sp>
        <p:nvSpPr>
          <p:cNvPr id="9" name="Segnaposto contenuto 8">
            <a:extLst>
              <a:ext uri="{FF2B5EF4-FFF2-40B4-BE49-F238E27FC236}">
                <a16:creationId xmlns:a16="http://schemas.microsoft.com/office/drawing/2014/main" id="{0D7667AD-00D5-4C4E-AD19-C16F214590BA}"/>
              </a:ext>
            </a:extLst>
          </p:cNvPr>
          <p:cNvSpPr>
            <a:spLocks noGrp="1"/>
          </p:cNvSpPr>
          <p:nvPr>
            <p:ph sz="half" idx="2"/>
          </p:nvPr>
        </p:nvSpPr>
        <p:spPr/>
        <p:txBody>
          <a:bodyPr/>
          <a:lstStyle/>
          <a:p>
            <a:r>
              <a:rPr lang="it-IT" dirty="0"/>
              <a:t>Ripetiamo brevemente i passi necessari quindi per disegnare un oggetto sullo schermo, ma facendo questa volta riferimento ad una figura leggermente più complessa: un cubo.</a:t>
            </a:r>
          </a:p>
          <a:p>
            <a:endParaRPr lang="it-IT" dirty="0"/>
          </a:p>
          <a:p>
            <a:r>
              <a:rPr lang="it-IT" dirty="0"/>
              <a:t>Iniziamo quindi con il definire le sue coordinate, ricordandoci che </a:t>
            </a:r>
            <a:r>
              <a:rPr lang="it-IT" dirty="0" err="1"/>
              <a:t>OpenGl</a:t>
            </a:r>
            <a:r>
              <a:rPr lang="it-IT" dirty="0"/>
              <a:t> fa uso del face </a:t>
            </a:r>
            <a:r>
              <a:rPr lang="it-IT" dirty="0" err="1"/>
              <a:t>culling</a:t>
            </a:r>
            <a:r>
              <a:rPr lang="it-IT" dirty="0"/>
              <a:t>.</a:t>
            </a:r>
          </a:p>
          <a:p>
            <a:endParaRPr lang="it-IT" dirty="0"/>
          </a:p>
          <a:p>
            <a:r>
              <a:rPr lang="it-IT" dirty="0"/>
              <a:t>Possiamo in questo momento definire anche altri attributi come ad esempio i colori delle varie facce del cubo.</a:t>
            </a:r>
          </a:p>
          <a:p>
            <a:endParaRPr lang="it-IT"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0FBBFF6E-BBCC-4B98-A00E-ABF8E2A51FB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defTabSz="914309">
              <a:lnSpc>
                <a:spcPct val="90000"/>
              </a:lnSpc>
              <a:defRPr/>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pic>
        <p:nvPicPr>
          <p:cNvPr id="10" name="Immagin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48" y="894764"/>
            <a:ext cx="3758455" cy="1917067"/>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46" y="3670952"/>
            <a:ext cx="3476657" cy="2419373"/>
          </a:xfrm>
          <a:prstGeom prst="rect">
            <a:avLst/>
          </a:prstGeom>
        </p:spPr>
      </p:pic>
      <p:pic>
        <p:nvPicPr>
          <p:cNvPr id="12" name="Immagin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115502" y="2893698"/>
            <a:ext cx="650165" cy="650165"/>
          </a:xfrm>
          <a:prstGeom prst="rect">
            <a:avLst/>
          </a:prstGeom>
        </p:spPr>
      </p:pic>
    </p:spTree>
    <p:extLst>
      <p:ext uri="{BB962C8B-B14F-4D97-AF65-F5344CB8AC3E}">
        <p14:creationId xmlns:p14="http://schemas.microsoft.com/office/powerpoint/2010/main" val="351614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r>
              <a:rPr lang="it-IT" dirty="0"/>
              <a:t>public class Cube {</a:t>
            </a:r>
            <a:br>
              <a:rPr lang="it-IT" dirty="0"/>
            </a:br>
            <a:br>
              <a:rPr lang="it-IT" dirty="0"/>
            </a:br>
            <a:r>
              <a:rPr lang="it-IT" dirty="0"/>
              <a:t>    // Descrivono il numero di componenti per ogni singola unità di quel tipo</a:t>
            </a:r>
            <a:br>
              <a:rPr lang="it-IT" dirty="0"/>
            </a:br>
            <a:r>
              <a:rPr lang="it-IT" dirty="0"/>
              <a:t>    private </a:t>
            </a:r>
            <a:r>
              <a:rPr lang="it-IT" dirty="0" err="1"/>
              <a:t>static</a:t>
            </a:r>
            <a:r>
              <a:rPr lang="it-IT" dirty="0"/>
              <a:t> </a:t>
            </a:r>
            <a:r>
              <a:rPr lang="it-IT" dirty="0" err="1"/>
              <a:t>final</a:t>
            </a:r>
            <a:r>
              <a:rPr lang="it-IT" dirty="0"/>
              <a:t> </a:t>
            </a:r>
            <a:r>
              <a:rPr lang="it-IT" dirty="0" err="1"/>
              <a:t>int</a:t>
            </a:r>
            <a:r>
              <a:rPr lang="it-IT" dirty="0"/>
              <a:t> COORDINATES_DATA_SIZE = 3;</a:t>
            </a:r>
            <a:br>
              <a:rPr lang="it-IT" dirty="0"/>
            </a:br>
            <a:r>
              <a:rPr lang="it-IT" dirty="0"/>
              <a:t>    private </a:t>
            </a:r>
            <a:r>
              <a:rPr lang="it-IT" dirty="0" err="1"/>
              <a:t>static</a:t>
            </a:r>
            <a:r>
              <a:rPr lang="it-IT" dirty="0"/>
              <a:t> </a:t>
            </a:r>
            <a:r>
              <a:rPr lang="it-IT" dirty="0" err="1"/>
              <a:t>final</a:t>
            </a:r>
            <a:r>
              <a:rPr lang="it-IT" dirty="0"/>
              <a:t> </a:t>
            </a:r>
            <a:r>
              <a:rPr lang="it-IT" dirty="0" err="1"/>
              <a:t>int</a:t>
            </a:r>
            <a:r>
              <a:rPr lang="it-IT" dirty="0"/>
              <a:t> COLOR_DATA_SIZE = 4;</a:t>
            </a:r>
            <a:br>
              <a:rPr lang="it-IT" dirty="0"/>
            </a:br>
            <a:br>
              <a:rPr lang="it-IT" dirty="0"/>
            </a:br>
            <a:r>
              <a:rPr lang="it-IT" dirty="0"/>
              <a:t>    private </a:t>
            </a:r>
            <a:r>
              <a:rPr lang="it-IT" dirty="0" err="1"/>
              <a:t>static</a:t>
            </a:r>
            <a:r>
              <a:rPr lang="it-IT" dirty="0"/>
              <a:t> </a:t>
            </a:r>
            <a:r>
              <a:rPr lang="it-IT" dirty="0" err="1"/>
              <a:t>final</a:t>
            </a:r>
            <a:r>
              <a:rPr lang="it-IT" dirty="0"/>
              <a:t> </a:t>
            </a:r>
            <a:r>
              <a:rPr lang="it-IT" dirty="0" err="1"/>
              <a:t>int</a:t>
            </a:r>
            <a:r>
              <a:rPr lang="it-IT" dirty="0"/>
              <a:t> BYTES_PER_FLOAT = 4;</a:t>
            </a:r>
            <a:br>
              <a:rPr lang="it-IT" dirty="0"/>
            </a:br>
            <a:br>
              <a:rPr lang="it-IT" dirty="0"/>
            </a:br>
            <a:r>
              <a:rPr lang="it-IT" dirty="0"/>
              <a:t>    // Per memorizzare il codice degli shader</a:t>
            </a:r>
            <a:br>
              <a:rPr lang="it-IT" dirty="0"/>
            </a:br>
            <a:r>
              <a:rPr lang="it-IT" dirty="0"/>
              <a:t>    private </a:t>
            </a:r>
            <a:r>
              <a:rPr lang="it-IT" dirty="0" err="1"/>
              <a:t>String</a:t>
            </a:r>
            <a:r>
              <a:rPr lang="it-IT" dirty="0"/>
              <a:t> </a:t>
            </a:r>
            <a:r>
              <a:rPr lang="it-IT" dirty="0" err="1"/>
              <a:t>vertexShaderCode</a:t>
            </a:r>
            <a:r>
              <a:rPr lang="it-IT" dirty="0"/>
              <a:t>;</a:t>
            </a:r>
            <a:br>
              <a:rPr lang="it-IT" dirty="0"/>
            </a:br>
            <a:r>
              <a:rPr lang="it-IT" dirty="0"/>
              <a:t>    private </a:t>
            </a:r>
            <a:r>
              <a:rPr lang="it-IT" dirty="0" err="1"/>
              <a:t>String</a:t>
            </a:r>
            <a:r>
              <a:rPr lang="it-IT" dirty="0"/>
              <a:t> </a:t>
            </a:r>
            <a:r>
              <a:rPr lang="it-IT" dirty="0" err="1"/>
              <a:t>fragmentShaderCode</a:t>
            </a:r>
            <a:r>
              <a:rPr lang="it-IT" dirty="0"/>
              <a:t>;</a:t>
            </a:r>
            <a:br>
              <a:rPr lang="it-IT" dirty="0"/>
            </a:br>
            <a:br>
              <a:rPr lang="it-IT" dirty="0"/>
            </a:br>
            <a:r>
              <a:rPr lang="it-IT" dirty="0"/>
              <a:t>    private </a:t>
            </a:r>
            <a:r>
              <a:rPr lang="it-IT" dirty="0" err="1"/>
              <a:t>final</a:t>
            </a:r>
            <a:r>
              <a:rPr lang="it-IT" dirty="0"/>
              <a:t> </a:t>
            </a:r>
            <a:r>
              <a:rPr lang="it-IT" dirty="0" err="1"/>
              <a:t>int</a:t>
            </a:r>
            <a:r>
              <a:rPr lang="it-IT" dirty="0"/>
              <a:t> </a:t>
            </a:r>
            <a:r>
              <a:rPr lang="it-IT" dirty="0" err="1"/>
              <a:t>mProgram</a:t>
            </a:r>
            <a:r>
              <a:rPr lang="it-IT" dirty="0"/>
              <a:t>;</a:t>
            </a:r>
            <a:br>
              <a:rPr lang="it-IT" dirty="0"/>
            </a:br>
            <a:br>
              <a:rPr lang="it-IT" dirty="0"/>
            </a:br>
            <a:r>
              <a:rPr lang="it-IT" dirty="0"/>
              <a:t>    // Buffer in cui memorizzare le informazioni su </a:t>
            </a:r>
            <a:r>
              <a:rPr lang="it-IT" dirty="0" err="1"/>
              <a:t>vertex,e</a:t>
            </a:r>
            <a:r>
              <a:rPr lang="it-IT" dirty="0"/>
              <a:t> color</a:t>
            </a:r>
            <a:br>
              <a:rPr lang="it-IT" dirty="0"/>
            </a:br>
            <a:r>
              <a:rPr lang="it-IT" dirty="0"/>
              <a:t>    private </a:t>
            </a:r>
            <a:r>
              <a:rPr lang="it-IT" dirty="0" err="1"/>
              <a:t>FloatBuffer</a:t>
            </a:r>
            <a:r>
              <a:rPr lang="it-IT" dirty="0"/>
              <a:t> </a:t>
            </a:r>
            <a:r>
              <a:rPr lang="it-IT" dirty="0" err="1"/>
              <a:t>vertexBuffer</a:t>
            </a:r>
            <a:r>
              <a:rPr lang="it-IT" dirty="0"/>
              <a:t>;</a:t>
            </a:r>
            <a:br>
              <a:rPr lang="it-IT" dirty="0"/>
            </a:br>
            <a:r>
              <a:rPr lang="it-IT" dirty="0"/>
              <a:t>    private </a:t>
            </a:r>
            <a:r>
              <a:rPr lang="it-IT" dirty="0" err="1"/>
              <a:t>FloatBuffer</a:t>
            </a:r>
            <a:r>
              <a:rPr lang="it-IT" dirty="0"/>
              <a:t> </a:t>
            </a:r>
            <a:r>
              <a:rPr lang="it-IT" dirty="0" err="1"/>
              <a:t>colorBuffer</a:t>
            </a:r>
            <a:r>
              <a:rPr lang="it-IT" dirty="0"/>
              <a:t>;</a:t>
            </a:r>
            <a:br>
              <a:rPr lang="it-IT" dirty="0"/>
            </a:br>
            <a:br>
              <a:rPr lang="it-IT" dirty="0"/>
            </a:br>
            <a:r>
              <a:rPr lang="it-IT" dirty="0"/>
              <a:t>...</a:t>
            </a:r>
            <a:br>
              <a:rPr lang="it-IT" dirty="0"/>
            </a:br>
            <a:br>
              <a:rPr lang="it-IT" dirty="0"/>
            </a:br>
            <a:r>
              <a:rPr lang="it-IT" dirty="0"/>
              <a:t>public Cube() {</a:t>
            </a:r>
            <a:br>
              <a:rPr lang="it-IT" dirty="0"/>
            </a:br>
            <a:r>
              <a:rPr lang="it-IT" dirty="0"/>
              <a:t>        // Legge da file il codice degli shader</a:t>
            </a:r>
            <a:br>
              <a:rPr lang="it-IT" dirty="0"/>
            </a:br>
            <a:r>
              <a:rPr lang="it-IT" dirty="0"/>
              <a:t>        </a:t>
            </a:r>
            <a:r>
              <a:rPr lang="it-IT" dirty="0" err="1"/>
              <a:t>vertexShaderCode</a:t>
            </a:r>
            <a:r>
              <a:rPr lang="it-IT" dirty="0"/>
              <a:t> = </a:t>
            </a:r>
            <a:r>
              <a:rPr lang="it-IT" dirty="0" err="1"/>
              <a:t>Utility.getShaderCodeFromFile</a:t>
            </a:r>
            <a:r>
              <a:rPr lang="it-IT" dirty="0"/>
              <a:t>(</a:t>
            </a:r>
            <a:r>
              <a:rPr lang="it-IT" dirty="0" err="1"/>
              <a:t>R.raw.vertex_cube</a:t>
            </a:r>
            <a:r>
              <a:rPr lang="it-IT" dirty="0"/>
              <a:t>);</a:t>
            </a:r>
            <a:br>
              <a:rPr lang="it-IT" dirty="0"/>
            </a:br>
            <a:r>
              <a:rPr lang="it-IT" dirty="0"/>
              <a:t>        </a:t>
            </a:r>
            <a:r>
              <a:rPr lang="it-IT" dirty="0" err="1"/>
              <a:t>fragmentShaderCode</a:t>
            </a:r>
            <a:r>
              <a:rPr lang="it-IT" dirty="0"/>
              <a:t> = </a:t>
            </a:r>
            <a:r>
              <a:rPr lang="it-IT" dirty="0" err="1"/>
              <a:t>Utility.getShaderCodeFromFile</a:t>
            </a:r>
            <a:r>
              <a:rPr lang="it-IT" dirty="0"/>
              <a:t>(</a:t>
            </a:r>
            <a:r>
              <a:rPr lang="it-IT" dirty="0" err="1"/>
              <a:t>R.raw.fragment_cube</a:t>
            </a:r>
            <a:r>
              <a:rPr lang="it-IT" dirty="0"/>
              <a:t>);</a:t>
            </a:r>
            <a:br>
              <a:rPr lang="it-IT" dirty="0"/>
            </a:br>
            <a:br>
              <a:rPr lang="it-IT" dirty="0"/>
            </a:br>
            <a:r>
              <a:rPr lang="it-IT" dirty="0"/>
              <a:t>        // Inizializza i buffer dei dati e inserisce informazioni su coordinate, colore e vettori normali</a:t>
            </a:r>
            <a:br>
              <a:rPr lang="it-IT" dirty="0"/>
            </a:br>
            <a:r>
              <a:rPr lang="it-IT" dirty="0"/>
              <a:t>        </a:t>
            </a:r>
            <a:r>
              <a:rPr lang="it-IT" dirty="0" err="1"/>
              <a:t>vertexBuffer</a:t>
            </a:r>
            <a:r>
              <a:rPr lang="it-IT" dirty="0"/>
              <a:t> = </a:t>
            </a:r>
            <a:r>
              <a:rPr lang="it-IT" dirty="0" err="1"/>
              <a:t>ByteBuffer.allocateDirect</a:t>
            </a:r>
            <a:r>
              <a:rPr lang="it-IT" dirty="0"/>
              <a:t>(</a:t>
            </a:r>
            <a:r>
              <a:rPr lang="it-IT" dirty="0" err="1"/>
              <a:t>cubeCoords.length</a:t>
            </a:r>
            <a:r>
              <a:rPr lang="it-IT" dirty="0"/>
              <a:t> * BYTES_PER_FLOAT)</a:t>
            </a:r>
            <a:br>
              <a:rPr lang="it-IT" dirty="0"/>
            </a:br>
            <a:r>
              <a:rPr lang="it-IT" dirty="0"/>
              <a:t>                .</a:t>
            </a:r>
            <a:r>
              <a:rPr lang="it-IT" dirty="0" err="1"/>
              <a:t>order</a:t>
            </a:r>
            <a:r>
              <a:rPr lang="it-IT" dirty="0"/>
              <a:t>(</a:t>
            </a:r>
            <a:r>
              <a:rPr lang="it-IT" dirty="0" err="1"/>
              <a:t>ByteOrder.nativeOrder</a:t>
            </a:r>
            <a:r>
              <a:rPr lang="it-IT" dirty="0"/>
              <a:t>()).</a:t>
            </a:r>
            <a:r>
              <a:rPr lang="it-IT" dirty="0" err="1"/>
              <a:t>asFloatBuffer</a:t>
            </a:r>
            <a:r>
              <a:rPr lang="it-IT" dirty="0"/>
              <a:t>();</a:t>
            </a:r>
            <a:br>
              <a:rPr lang="it-IT" dirty="0"/>
            </a:br>
            <a:r>
              <a:rPr lang="it-IT" dirty="0"/>
              <a:t>        </a:t>
            </a:r>
            <a:r>
              <a:rPr lang="it-IT" dirty="0" err="1"/>
              <a:t>vertexBuffer.put</a:t>
            </a:r>
            <a:r>
              <a:rPr lang="it-IT" dirty="0"/>
              <a:t>(</a:t>
            </a:r>
            <a:r>
              <a:rPr lang="it-IT" dirty="0" err="1"/>
              <a:t>cubeCoords</a:t>
            </a:r>
            <a:r>
              <a:rPr lang="it-IT" dirty="0"/>
              <a:t>).position(0);</a:t>
            </a:r>
            <a:br>
              <a:rPr lang="it-IT" dirty="0"/>
            </a:br>
            <a:br>
              <a:rPr lang="it-IT" dirty="0"/>
            </a:br>
            <a:r>
              <a:rPr lang="it-IT" dirty="0"/>
              <a:t>        </a:t>
            </a:r>
            <a:r>
              <a:rPr lang="it-IT" dirty="0" err="1"/>
              <a:t>colorBuffer</a:t>
            </a:r>
            <a:r>
              <a:rPr lang="it-IT" dirty="0"/>
              <a:t> = </a:t>
            </a:r>
            <a:r>
              <a:rPr lang="it-IT" dirty="0" err="1"/>
              <a:t>ByteBuffer.allocateDirect</a:t>
            </a:r>
            <a:r>
              <a:rPr lang="it-IT" dirty="0"/>
              <a:t>(</a:t>
            </a:r>
            <a:r>
              <a:rPr lang="it-IT" dirty="0" err="1"/>
              <a:t>color.length</a:t>
            </a:r>
            <a:r>
              <a:rPr lang="it-IT" dirty="0"/>
              <a:t> * BYTES_PER_FLOAT)</a:t>
            </a:r>
            <a:br>
              <a:rPr lang="it-IT" dirty="0"/>
            </a:br>
            <a:r>
              <a:rPr lang="it-IT" dirty="0"/>
              <a:t>                .</a:t>
            </a:r>
            <a:r>
              <a:rPr lang="it-IT" dirty="0" err="1"/>
              <a:t>order</a:t>
            </a:r>
            <a:r>
              <a:rPr lang="it-IT" dirty="0"/>
              <a:t>(</a:t>
            </a:r>
            <a:r>
              <a:rPr lang="it-IT" dirty="0" err="1"/>
              <a:t>ByteOrder.nativeOrder</a:t>
            </a:r>
            <a:r>
              <a:rPr lang="it-IT" dirty="0"/>
              <a:t>()).</a:t>
            </a:r>
            <a:r>
              <a:rPr lang="it-IT" dirty="0" err="1"/>
              <a:t>asFloatBuffer</a:t>
            </a:r>
            <a:r>
              <a:rPr lang="it-IT" dirty="0"/>
              <a:t>();</a:t>
            </a:r>
            <a:br>
              <a:rPr lang="it-IT" dirty="0"/>
            </a:br>
            <a:r>
              <a:rPr lang="it-IT" dirty="0"/>
              <a:t>        </a:t>
            </a:r>
            <a:r>
              <a:rPr lang="it-IT" dirty="0" err="1"/>
              <a:t>colorBuffer.put</a:t>
            </a:r>
            <a:r>
              <a:rPr lang="it-IT" dirty="0"/>
              <a:t>(color).position(0);</a:t>
            </a:r>
            <a:br>
              <a:rPr lang="it-IT" dirty="0"/>
            </a:br>
            <a:br>
              <a:rPr lang="it-IT" dirty="0"/>
            </a:br>
            <a:r>
              <a:rPr lang="it-IT" dirty="0"/>
              <a:t>        ...</a:t>
            </a:r>
            <a:br>
              <a:rPr lang="it-IT" dirty="0"/>
            </a:br>
            <a:br>
              <a:rPr lang="it-IT" dirty="0"/>
            </a:br>
            <a:r>
              <a:rPr lang="it-IT" dirty="0"/>
              <a:t>        </a:t>
            </a:r>
            <a:br>
              <a:rPr lang="it-IT" dirty="0"/>
            </a:br>
            <a:r>
              <a:rPr lang="it-IT" dirty="0"/>
              <a:t>}</a:t>
            </a:r>
          </a:p>
        </p:txBody>
      </p:sp>
      <p:sp>
        <p:nvSpPr>
          <p:cNvPr id="13" name="Segnaposto contenuto 12">
            <a:extLst>
              <a:ext uri="{FF2B5EF4-FFF2-40B4-BE49-F238E27FC236}">
                <a16:creationId xmlns:a16="http://schemas.microsoft.com/office/drawing/2014/main" id="{A2FF3147-872D-4226-9DE3-A1B8602896DD}"/>
              </a:ext>
            </a:extLst>
          </p:cNvPr>
          <p:cNvSpPr>
            <a:spLocks noGrp="1"/>
          </p:cNvSpPr>
          <p:nvPr>
            <p:ph sz="half" idx="2"/>
          </p:nvPr>
        </p:nvSpPr>
        <p:spPr/>
        <p:txBody>
          <a:bodyPr/>
          <a:lstStyle/>
          <a:p>
            <a:endParaRPr lang="it-IT"/>
          </a:p>
        </p:txBody>
      </p:sp>
      <p:sp>
        <p:nvSpPr>
          <p:cNvPr id="3" name="Rettangolo 10">
            <a:extLst>
              <a:ext uri="{FF2B5EF4-FFF2-40B4-BE49-F238E27FC236}">
                <a16:creationId xmlns:a16="http://schemas.microsoft.com/office/drawing/2014/main" id="{B468CD7C-E2CD-4935-AA04-B8C7F5623853}"/>
              </a:ext>
            </a:extLst>
          </p:cNvPr>
          <p:cNvSpPr/>
          <p:nvPr/>
        </p:nvSpPr>
        <p:spPr>
          <a:xfrm>
            <a:off x="4778824" y="2454966"/>
            <a:ext cx="6095086" cy="424627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pPr defTabSz="914309">
              <a:defRPr/>
            </a:pPr>
            <a:endParaRPr lang="it-IT" dirty="0">
              <a:solidFill>
                <a:srgbClr val="039BE5"/>
              </a:solidFill>
              <a:latin typeface="Bahnschrift" pitchFamily="34"/>
              <a:ea typeface="Courier New" pitchFamily="49"/>
              <a:cs typeface="Courier New" pitchFamily="49"/>
            </a:endParaRPr>
          </a:p>
          <a:p>
            <a:pPr defTabSz="914309">
              <a:defRPr/>
            </a:pPr>
            <a:endParaRPr lang="zxx-none" dirty="0">
              <a:solidFill>
                <a:srgbClr val="039BE5"/>
              </a:solidFill>
              <a:latin typeface="Bahnschrift" pitchFamily="34"/>
              <a:ea typeface="Courier New" pitchFamily="49"/>
              <a:cs typeface="Courier New" pitchFamily="49"/>
            </a:endParaRPr>
          </a:p>
          <a:p>
            <a:pPr defTabSz="914309">
              <a:defRPr/>
            </a:pPr>
            <a:endParaRPr lang="zxx-none" dirty="0">
              <a:solidFill>
                <a:srgbClr val="039BE5"/>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Courier New" pitchFamily="49"/>
              <a:cs typeface="Courier New" pitchFamily="49"/>
            </a:endParaRPr>
          </a:p>
          <a:p>
            <a:pPr defTabSz="914309">
              <a:defRPr/>
            </a:pPr>
            <a:endParaRPr lang="zxx-none" dirty="0">
              <a:solidFill>
                <a:prstClr val="black"/>
              </a:solidFill>
              <a:latin typeface="Bahnschrift" pitchFamily="34"/>
              <a:ea typeface="Courier New" pitchFamily="49"/>
              <a:cs typeface="Courier New" pitchFamily="49"/>
            </a:endParaRPr>
          </a:p>
          <a:p>
            <a:pPr defTabSz="914309">
              <a:defRPr/>
            </a:pPr>
            <a:endParaRPr lang="zxx-none" dirty="0">
              <a:solidFill>
                <a:prstClr val="black"/>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Courier New" pitchFamily="49"/>
              <a:cs typeface="Courier New" pitchFamily="49"/>
            </a:endParaRPr>
          </a:p>
          <a:p>
            <a:pPr defTabSz="914309">
              <a:tabLst>
                <a:tab pos="457154" algn="l"/>
              </a:tabLst>
              <a:defRPr/>
            </a:pPr>
            <a:endParaRPr lang="zxx-none" dirty="0">
              <a:solidFill>
                <a:srgbClr val="000000"/>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0FBBFF6E-BBCC-4B98-A00E-ABF8E2A51FB9}"/>
              </a:ext>
            </a:extLst>
          </p:cNvPr>
          <p:cNvSpPr/>
          <p:nvPr/>
        </p:nvSpPr>
        <p:spPr>
          <a:xfrm>
            <a:off x="438061" y="282290"/>
            <a:ext cx="5074124" cy="68571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defTabSz="914309">
              <a:lnSpc>
                <a:spcPct val="90000"/>
              </a:lnSpc>
              <a:defRPr/>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10" name="CasellaDiTesto 9">
            <a:extLst>
              <a:ext uri="{FF2B5EF4-FFF2-40B4-BE49-F238E27FC236}">
                <a16:creationId xmlns:a16="http://schemas.microsoft.com/office/drawing/2014/main" id="{543BD8CD-5A24-46D2-A169-6B2899AB8045}"/>
              </a:ext>
            </a:extLst>
          </p:cNvPr>
          <p:cNvSpPr txBox="1"/>
          <p:nvPr/>
        </p:nvSpPr>
        <p:spPr>
          <a:xfrm>
            <a:off x="1515090" y="1248951"/>
            <a:ext cx="3891287" cy="461605"/>
          </a:xfrm>
          <a:prstGeom prst="rect">
            <a:avLst/>
          </a:prstGeom>
          <a:noFill/>
        </p:spPr>
        <p:txBody>
          <a:bodyPr wrap="square" rtlCol="0">
            <a:spAutoFit/>
          </a:bodyPr>
          <a:lstStyle/>
          <a:p>
            <a:pPr defTabSz="914309">
              <a:defRPr/>
            </a:pPr>
            <a:br>
              <a:rPr lang="it-IT" sz="1200" dirty="0">
                <a:solidFill>
                  <a:srgbClr val="000000"/>
                </a:solidFill>
                <a:latin typeface="Courier New" panose="02070309020205020404" pitchFamily="49" charset="0"/>
                <a:cs typeface="Courier New" panose="02070309020205020404" pitchFamily="49" charset="0"/>
              </a:rPr>
            </a:br>
            <a:endParaRPr lang="it-IT" sz="1200" dirty="0">
              <a:solidFill>
                <a:prstClr val="black"/>
              </a:solidFill>
              <a:latin typeface="Courier New" panose="02070309020205020404" pitchFamily="49" charset="0"/>
              <a:cs typeface="Courier New" panose="02070309020205020404" pitchFamily="49" charset="0"/>
            </a:endParaRPr>
          </a:p>
        </p:txBody>
      </p:sp>
      <p:sp>
        <p:nvSpPr>
          <p:cNvPr id="11" name="CasellaDiTesto 10">
            <a:extLst>
              <a:ext uri="{FF2B5EF4-FFF2-40B4-BE49-F238E27FC236}">
                <a16:creationId xmlns:a16="http://schemas.microsoft.com/office/drawing/2014/main" id="{B73D6F46-BFF9-4F13-B01D-D3A558F0685B}"/>
              </a:ext>
            </a:extLst>
          </p:cNvPr>
          <p:cNvSpPr txBox="1"/>
          <p:nvPr/>
        </p:nvSpPr>
        <p:spPr>
          <a:xfrm>
            <a:off x="6096000" y="910441"/>
            <a:ext cx="184707" cy="646247"/>
          </a:xfrm>
          <a:prstGeom prst="rect">
            <a:avLst/>
          </a:prstGeom>
          <a:noFill/>
        </p:spPr>
        <p:txBody>
          <a:bodyPr wrap="none" rtlCol="0">
            <a:spAutoFit/>
          </a:bodyPr>
          <a:lstStyle/>
          <a:p>
            <a:pPr defTabSz="914309">
              <a:defRPr/>
            </a:pP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endParaRPr lang="it-IT" sz="12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0806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endParaRPr lang="it-IT" dirty="0"/>
          </a:p>
        </p:txBody>
      </p:sp>
      <p:sp>
        <p:nvSpPr>
          <p:cNvPr id="14" name="Segnaposto contenuto 13">
            <a:extLst>
              <a:ext uri="{FF2B5EF4-FFF2-40B4-BE49-F238E27FC236}">
                <a16:creationId xmlns:a16="http://schemas.microsoft.com/office/drawing/2014/main" id="{E8B06027-E5CE-44B3-B04A-4882D7DA20B6}"/>
              </a:ext>
            </a:extLst>
          </p:cNvPr>
          <p:cNvSpPr>
            <a:spLocks noGrp="1"/>
          </p:cNvSpPr>
          <p:nvPr>
            <p:ph sz="half" idx="2"/>
          </p:nvPr>
        </p:nvSpPr>
        <p:spPr/>
        <p:txBody>
          <a:bodyPr/>
          <a:lstStyle/>
          <a:p>
            <a:endParaRPr lang="it-IT" dirty="0"/>
          </a:p>
        </p:txBody>
      </p:sp>
      <p:sp>
        <p:nvSpPr>
          <p:cNvPr id="3" name="Rettangolo 10">
            <a:extLst>
              <a:ext uri="{FF2B5EF4-FFF2-40B4-BE49-F238E27FC236}">
                <a16:creationId xmlns:a16="http://schemas.microsoft.com/office/drawing/2014/main" id="{B468CD7C-E2CD-4935-AA04-B8C7F5623853}"/>
              </a:ext>
            </a:extLst>
          </p:cNvPr>
          <p:cNvSpPr/>
          <p:nvPr/>
        </p:nvSpPr>
        <p:spPr>
          <a:xfrm>
            <a:off x="4778824" y="2454966"/>
            <a:ext cx="6095086" cy="424627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pPr defTabSz="914309">
              <a:defRPr/>
            </a:pPr>
            <a:endParaRPr lang="it-IT" dirty="0">
              <a:solidFill>
                <a:srgbClr val="039BE5"/>
              </a:solidFill>
              <a:latin typeface="Bahnschrift" pitchFamily="34"/>
              <a:ea typeface="Courier New" pitchFamily="49"/>
              <a:cs typeface="Courier New" pitchFamily="49"/>
            </a:endParaRPr>
          </a:p>
          <a:p>
            <a:pPr defTabSz="914309">
              <a:defRPr/>
            </a:pPr>
            <a:endParaRPr lang="zxx-none" dirty="0">
              <a:solidFill>
                <a:srgbClr val="039BE5"/>
              </a:solidFill>
              <a:latin typeface="Bahnschrift" pitchFamily="34"/>
              <a:ea typeface="Courier New" pitchFamily="49"/>
              <a:cs typeface="Courier New" pitchFamily="49"/>
            </a:endParaRPr>
          </a:p>
          <a:p>
            <a:pPr defTabSz="914309">
              <a:defRPr/>
            </a:pPr>
            <a:endParaRPr lang="zxx-none" dirty="0">
              <a:solidFill>
                <a:srgbClr val="039BE5"/>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Courier New" pitchFamily="49"/>
              <a:cs typeface="Courier New" pitchFamily="49"/>
            </a:endParaRPr>
          </a:p>
          <a:p>
            <a:pPr defTabSz="914309">
              <a:defRPr/>
            </a:pPr>
            <a:endParaRPr lang="zxx-none" dirty="0">
              <a:solidFill>
                <a:prstClr val="black"/>
              </a:solidFill>
              <a:latin typeface="Bahnschrift" pitchFamily="34"/>
              <a:ea typeface="Courier New" pitchFamily="49"/>
              <a:cs typeface="Courier New" pitchFamily="49"/>
            </a:endParaRPr>
          </a:p>
          <a:p>
            <a:pPr defTabSz="914309">
              <a:defRPr/>
            </a:pPr>
            <a:endParaRPr lang="zxx-none" dirty="0">
              <a:solidFill>
                <a:prstClr val="black"/>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Courier New" pitchFamily="49"/>
              <a:cs typeface="Courier New" pitchFamily="49"/>
            </a:endParaRPr>
          </a:p>
          <a:p>
            <a:pPr defTabSz="914309">
              <a:tabLst>
                <a:tab pos="457154" algn="l"/>
              </a:tabLst>
              <a:defRPr/>
            </a:pPr>
            <a:endParaRPr lang="zxx-none" dirty="0">
              <a:solidFill>
                <a:srgbClr val="000000"/>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0FBBFF6E-BBCC-4B98-A00E-ABF8E2A51FB9}"/>
              </a:ext>
            </a:extLst>
          </p:cNvPr>
          <p:cNvSpPr/>
          <p:nvPr/>
        </p:nvSpPr>
        <p:spPr>
          <a:xfrm>
            <a:off x="438061" y="282290"/>
            <a:ext cx="5074124" cy="68571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defTabSz="914309">
              <a:lnSpc>
                <a:spcPct val="90000"/>
              </a:lnSpc>
              <a:defRPr/>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10" name="CasellaDiTesto 9">
            <a:extLst>
              <a:ext uri="{FF2B5EF4-FFF2-40B4-BE49-F238E27FC236}">
                <a16:creationId xmlns:a16="http://schemas.microsoft.com/office/drawing/2014/main" id="{543BD8CD-5A24-46D2-A169-6B2899AB8045}"/>
              </a:ext>
            </a:extLst>
          </p:cNvPr>
          <p:cNvSpPr txBox="1"/>
          <p:nvPr/>
        </p:nvSpPr>
        <p:spPr>
          <a:xfrm>
            <a:off x="2478662" y="1394298"/>
            <a:ext cx="3891287" cy="5108426"/>
          </a:xfrm>
          <a:prstGeom prst="rect">
            <a:avLst/>
          </a:prstGeom>
          <a:noFill/>
        </p:spPr>
        <p:txBody>
          <a:bodyPr wrap="square" rtlCol="0">
            <a:spAutoFit/>
          </a:bodyPr>
          <a:lstStyle/>
          <a:p>
            <a:pPr defTabSz="914309">
              <a:defRPr/>
            </a:pPr>
            <a:r>
              <a:rPr lang="it-IT" sz="1400" b="1" dirty="0">
                <a:solidFill>
                  <a:srgbClr val="000000"/>
                </a:solidFill>
                <a:latin typeface="Bahnschrift" pitchFamily="34"/>
              </a:rPr>
              <a:t>		</a:t>
            </a:r>
          </a:p>
          <a:p>
            <a:pPr defTabSz="914309">
              <a:defRPr/>
            </a:pPr>
            <a:r>
              <a:rPr lang="it-IT" sz="1400" b="1" dirty="0">
                <a:solidFill>
                  <a:srgbClr val="000000"/>
                </a:solidFill>
                <a:latin typeface="Bahnschrift" pitchFamily="34"/>
                <a:cs typeface="Courier New" panose="02070309020205020404" pitchFamily="49" charset="0"/>
              </a:rPr>
              <a:t>		</a:t>
            </a:r>
            <a:r>
              <a:rPr lang="it-IT" sz="1200" dirty="0">
                <a:solidFill>
                  <a:srgbClr val="000000"/>
                </a:solidFill>
                <a:latin typeface="Courier New" panose="02070309020205020404" pitchFamily="49" charset="0"/>
                <a:cs typeface="Courier New" panose="02070309020205020404" pitchFamily="49" charset="0"/>
              </a:rPr>
              <a:t>// Left face</a:t>
            </a:r>
          </a:p>
          <a:p>
            <a:pPr defTabSz="914309">
              <a:defRPr/>
            </a:pP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Top face</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Bottom face</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endParaRPr lang="it-IT" sz="1200" dirty="0">
              <a:solidFill>
                <a:prstClr val="black"/>
              </a:solidFill>
              <a:latin typeface="Courier New" panose="02070309020205020404" pitchFamily="49" charset="0"/>
              <a:cs typeface="Courier New" panose="02070309020205020404" pitchFamily="49" charset="0"/>
            </a:endParaRPr>
          </a:p>
        </p:txBody>
      </p:sp>
      <p:sp>
        <p:nvSpPr>
          <p:cNvPr id="11" name="CasellaDiTesto 10">
            <a:extLst>
              <a:ext uri="{FF2B5EF4-FFF2-40B4-BE49-F238E27FC236}">
                <a16:creationId xmlns:a16="http://schemas.microsoft.com/office/drawing/2014/main" id="{B73D6F46-BFF9-4F13-B01D-D3A558F0685B}"/>
              </a:ext>
            </a:extLst>
          </p:cNvPr>
          <p:cNvSpPr txBox="1"/>
          <p:nvPr/>
        </p:nvSpPr>
        <p:spPr>
          <a:xfrm>
            <a:off x="5054348" y="910441"/>
            <a:ext cx="4182010" cy="5631578"/>
          </a:xfrm>
          <a:prstGeom prst="rect">
            <a:avLst/>
          </a:prstGeom>
          <a:noFill/>
        </p:spPr>
        <p:txBody>
          <a:bodyPr wrap="none" rtlCol="0">
            <a:spAutoFit/>
          </a:bodyPr>
          <a:lstStyle/>
          <a:p>
            <a:pPr defTabSz="914309">
              <a:defRPr/>
            </a:pPr>
            <a:r>
              <a:rPr lang="it-IT" sz="1200" dirty="0">
                <a:solidFill>
                  <a:srgbClr val="000000"/>
                </a:solidFill>
                <a:latin typeface="Courier New" panose="02070309020205020404" pitchFamily="49" charset="0"/>
                <a:cs typeface="Courier New" panose="02070309020205020404" pitchFamily="49" charset="0"/>
              </a:rPr>
              <a:t>	   </a:t>
            </a:r>
          </a:p>
          <a:p>
            <a:pPr defTabSz="914309">
              <a:defRPr/>
            </a:pPr>
            <a:r>
              <a:rPr lang="it-IT" sz="1200" dirty="0">
                <a:solidFill>
                  <a:srgbClr val="000000"/>
                </a:solidFill>
                <a:latin typeface="Courier New" panose="02070309020205020404" pitchFamily="49" charset="0"/>
                <a:cs typeface="Courier New" panose="02070309020205020404" pitchFamily="49" charset="0"/>
              </a:rPr>
              <a:t>	</a:t>
            </a:r>
          </a:p>
          <a:p>
            <a:pPr defTabSz="914309">
              <a:defRPr/>
            </a:pPr>
            <a:r>
              <a:rPr lang="it-IT" sz="1200" dirty="0">
                <a:solidFill>
                  <a:srgbClr val="000000"/>
                </a:solidFill>
                <a:latin typeface="Courier New" panose="02070309020205020404" pitchFamily="49" charset="0"/>
                <a:cs typeface="Courier New" panose="02070309020205020404" pitchFamily="49" charset="0"/>
              </a:rPr>
              <a:t>	// R, G, B, A</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private </a:t>
            </a:r>
            <a:r>
              <a:rPr lang="it-IT" sz="1200" dirty="0" err="1">
                <a:solidFill>
                  <a:srgbClr val="000000"/>
                </a:solidFill>
                <a:latin typeface="Courier New" panose="02070309020205020404" pitchFamily="49" charset="0"/>
                <a:cs typeface="Courier New" panose="02070309020205020404" pitchFamily="49" charset="0"/>
              </a:rPr>
              <a:t>final</a:t>
            </a:r>
            <a:r>
              <a:rPr lang="it-IT" sz="1200" dirty="0">
                <a:solidFill>
                  <a:srgbClr val="000000"/>
                </a:solidFill>
                <a:latin typeface="Courier New" panose="02070309020205020404" pitchFamily="49" charset="0"/>
                <a:cs typeface="Courier New" panose="02070309020205020404" pitchFamily="49" charset="0"/>
              </a:rPr>
              <a:t> float[] color =</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Front face (red)</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0.0f,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a:t>
            </a:r>
            <a:r>
              <a:rPr lang="it-IT" sz="1200" dirty="0" err="1">
                <a:solidFill>
                  <a:srgbClr val="000000"/>
                </a:solidFill>
                <a:latin typeface="Courier New" panose="02070309020205020404" pitchFamily="49" charset="0"/>
                <a:cs typeface="Courier New" panose="02070309020205020404" pitchFamily="49" charset="0"/>
              </a:rPr>
              <a:t>Right</a:t>
            </a:r>
            <a:r>
              <a:rPr lang="it-IT" sz="1200" dirty="0">
                <a:solidFill>
                  <a:srgbClr val="000000"/>
                </a:solidFill>
                <a:latin typeface="Courier New" panose="02070309020205020404" pitchFamily="49" charset="0"/>
                <a:cs typeface="Courier New" panose="02070309020205020404" pitchFamily="49" charset="0"/>
              </a:rPr>
              <a:t> face (green)</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0.0f,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Back face (blue)</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0.0f, 1.0f,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endParaRPr lang="it-IT" sz="1200" dirty="0">
              <a:solidFill>
                <a:prstClr val="black"/>
              </a:solidFill>
              <a:latin typeface="Courier New" panose="02070309020205020404" pitchFamily="49" charset="0"/>
              <a:cs typeface="Courier New" panose="02070309020205020404" pitchFamily="49" charset="0"/>
            </a:endParaRPr>
          </a:p>
        </p:txBody>
      </p:sp>
      <p:sp>
        <p:nvSpPr>
          <p:cNvPr id="12" name="CasellaDiTesto 11">
            <a:extLst>
              <a:ext uri="{FF2B5EF4-FFF2-40B4-BE49-F238E27FC236}">
                <a16:creationId xmlns:a16="http://schemas.microsoft.com/office/drawing/2014/main" id="{516CF775-D34B-41F4-9DFF-0EC871D095B1}"/>
              </a:ext>
            </a:extLst>
          </p:cNvPr>
          <p:cNvSpPr txBox="1"/>
          <p:nvPr/>
        </p:nvSpPr>
        <p:spPr>
          <a:xfrm>
            <a:off x="7609654" y="1248951"/>
            <a:ext cx="4274972" cy="5139200"/>
          </a:xfrm>
          <a:prstGeom prst="rect">
            <a:avLst/>
          </a:prstGeom>
          <a:noFill/>
        </p:spPr>
        <p:txBody>
          <a:bodyPr wrap="none" rtlCol="0">
            <a:spAutoFit/>
          </a:bodyPr>
          <a:lstStyle/>
          <a:p>
            <a:pPr defTabSz="914309">
              <a:defRPr/>
            </a:pPr>
            <a:r>
              <a:rPr lang="it-IT" sz="1400" b="1" dirty="0">
                <a:solidFill>
                  <a:srgbClr val="000000"/>
                </a:solidFill>
                <a:latin typeface="Bahnschrift" pitchFamily="34"/>
              </a:rPr>
              <a:t> 		</a:t>
            </a:r>
          </a:p>
          <a:p>
            <a:pPr defTabSz="914309">
              <a:defRPr/>
            </a:pPr>
            <a:r>
              <a:rPr lang="it-IT" sz="1400" b="1" dirty="0">
                <a:solidFill>
                  <a:srgbClr val="000000"/>
                </a:solidFill>
                <a:latin typeface="Bahnschrift" pitchFamily="34"/>
                <a:cs typeface="Courier New" panose="02070309020205020404" pitchFamily="49" charset="0"/>
              </a:rPr>
              <a:t>		</a:t>
            </a:r>
            <a:r>
              <a:rPr lang="it-IT" sz="1200" dirty="0">
                <a:solidFill>
                  <a:srgbClr val="000000"/>
                </a:solidFill>
                <a:latin typeface="Courier New" panose="02070309020205020404" pitchFamily="49" charset="0"/>
                <a:cs typeface="Courier New" panose="02070309020205020404" pitchFamily="49" charset="0"/>
              </a:rPr>
              <a:t>// Left face (</a:t>
            </a:r>
            <a:r>
              <a:rPr lang="it-IT" sz="1200" dirty="0" err="1">
                <a:solidFill>
                  <a:srgbClr val="000000"/>
                </a:solidFill>
                <a:latin typeface="Courier New" panose="02070309020205020404" pitchFamily="49" charset="0"/>
                <a:cs typeface="Courier New" panose="02070309020205020404" pitchFamily="49" charset="0"/>
              </a:rPr>
              <a:t>yellow</a:t>
            </a:r>
            <a:r>
              <a:rPr lang="it-IT" sz="1200" dirty="0">
                <a:solidFill>
                  <a:srgbClr val="000000"/>
                </a:solidFill>
                <a:latin typeface="Courier New" panose="02070309020205020404" pitchFamily="49" charset="0"/>
                <a:cs typeface="Courier New" panose="02070309020205020404" pitchFamily="49" charset="0"/>
              </a:rPr>
              <a:t>)</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0.0f,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1.0f, 0.0f,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Top face (</a:t>
            </a:r>
            <a:r>
              <a:rPr lang="it-IT" sz="1200" dirty="0" err="1">
                <a:solidFill>
                  <a:srgbClr val="000000"/>
                </a:solidFill>
                <a:latin typeface="Courier New" panose="02070309020205020404" pitchFamily="49" charset="0"/>
                <a:cs typeface="Courier New" panose="02070309020205020404" pitchFamily="49" charset="0"/>
              </a:rPr>
              <a:t>cyan</a:t>
            </a:r>
            <a:r>
              <a:rPr lang="it-IT" sz="1200" dirty="0">
                <a:solidFill>
                  <a:srgbClr val="000000"/>
                </a:solidFill>
                <a:latin typeface="Courier New" panose="02070309020205020404" pitchFamily="49" charset="0"/>
                <a:cs typeface="Courier New" panose="02070309020205020404" pitchFamily="49" charset="0"/>
              </a:rPr>
              <a:t>)</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0.0f, 1.0f, 1.0f, 1.0f,</a:t>
            </a:r>
            <a:br>
              <a:rPr lang="it-IT" sz="1200" dirty="0">
                <a:solidFill>
                  <a:srgbClr val="000000"/>
                </a:solidFill>
                <a:latin typeface="Courier New" panose="02070309020205020404" pitchFamily="49" charset="0"/>
                <a:cs typeface="Courier New" panose="02070309020205020404" pitchFamily="49" charset="0"/>
              </a:rPr>
            </a:b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 Bottom face (magenta)</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1.0f, 0.0f, 1.0f, 1.0f</a:t>
            </a:r>
            <a:br>
              <a:rPr lang="it-IT" sz="1200" dirty="0">
                <a:solidFill>
                  <a:srgbClr val="000000"/>
                </a:solidFill>
                <a:latin typeface="Courier New" panose="02070309020205020404" pitchFamily="49" charset="0"/>
                <a:cs typeface="Courier New" panose="02070309020205020404" pitchFamily="49" charset="0"/>
              </a:rPr>
            </a:br>
            <a:r>
              <a:rPr lang="it-IT" sz="1200" dirty="0">
                <a:solidFill>
                  <a:srgbClr val="000000"/>
                </a:solidFill>
                <a:latin typeface="Courier New" panose="02070309020205020404" pitchFamily="49" charset="0"/>
                <a:cs typeface="Courier New" panose="02070309020205020404" pitchFamily="49" charset="0"/>
              </a:rPr>
              <a:t>           	 };</a:t>
            </a:r>
          </a:p>
          <a:p>
            <a:pPr defTabSz="914309">
              <a:defRPr/>
            </a:pPr>
            <a:endParaRPr lang="it-IT" sz="1200" dirty="0">
              <a:solidFill>
                <a:srgbClr val="000000"/>
              </a:solidFill>
              <a:latin typeface="Courier New" panose="02070309020205020404" pitchFamily="49" charset="0"/>
              <a:cs typeface="Courier New" panose="02070309020205020404" pitchFamily="49" charset="0"/>
            </a:endParaRPr>
          </a:p>
          <a:p>
            <a:pPr defTabSz="914309">
              <a:defRPr/>
            </a:pPr>
            <a:r>
              <a:rPr lang="it-IT" sz="1200" dirty="0">
                <a:solidFill>
                  <a:srgbClr val="000000"/>
                </a:solidFill>
                <a:latin typeface="Courier New" panose="02070309020205020404" pitchFamily="49" charset="0"/>
                <a:cs typeface="Courier New" panose="02070309020205020404" pitchFamily="49" charset="0"/>
              </a:rPr>
              <a:t>                  	...</a:t>
            </a:r>
            <a:endParaRPr lang="it-IT" sz="1200" dirty="0">
              <a:solidFill>
                <a:prstClr val="black"/>
              </a:solidFill>
              <a:latin typeface="Courier New" panose="02070309020205020404" pitchFamily="49" charset="0"/>
              <a:cs typeface="Courier New" panose="02070309020205020404" pitchFamily="49" charset="0"/>
            </a:endParaRPr>
          </a:p>
        </p:txBody>
      </p:sp>
      <p:sp>
        <p:nvSpPr>
          <p:cNvPr id="15" name="CasellaDiTesto 14">
            <a:extLst>
              <a:ext uri="{FF2B5EF4-FFF2-40B4-BE49-F238E27FC236}">
                <a16:creationId xmlns:a16="http://schemas.microsoft.com/office/drawing/2014/main" id="{A2230DF6-1EC1-4953-8593-6B01A856E7A7}"/>
              </a:ext>
            </a:extLst>
          </p:cNvPr>
          <p:cNvSpPr txBox="1"/>
          <p:nvPr/>
        </p:nvSpPr>
        <p:spPr>
          <a:xfrm>
            <a:off x="-829058" y="1195784"/>
            <a:ext cx="3891287" cy="21636692"/>
          </a:xfrm>
          <a:prstGeom prst="rect">
            <a:avLst/>
          </a:prstGeom>
          <a:noFill/>
        </p:spPr>
        <p:txBody>
          <a:bodyPr wrap="square" rtlCol="0">
            <a:spAutoFit/>
          </a:bodyPr>
          <a:lstStyle/>
          <a:p>
            <a:pPr defTabSz="914309">
              <a:defRPr/>
            </a:pPr>
            <a:r>
              <a:rPr lang="it-IT" sz="2800" dirty="0"/>
              <a:t>	public class Cube {</a:t>
            </a:r>
            <a:br>
              <a:rPr lang="it-IT" sz="2800" dirty="0"/>
            </a:br>
            <a:r>
              <a:rPr lang="it-IT" sz="2800" dirty="0"/>
              <a:t>	</a:t>
            </a:r>
            <a:br>
              <a:rPr lang="it-IT" sz="2800" dirty="0"/>
            </a:br>
            <a:r>
              <a:rPr lang="it-IT" sz="2800" dirty="0"/>
              <a:t>	     ...</a:t>
            </a:r>
            <a:br>
              <a:rPr lang="it-IT" sz="2800" dirty="0"/>
            </a:br>
            <a:br>
              <a:rPr lang="it-IT" sz="2800" dirty="0"/>
            </a:br>
            <a:r>
              <a:rPr lang="it-IT" sz="2800" dirty="0"/>
              <a:t>	     // X, Y, Z</a:t>
            </a:r>
            <a:br>
              <a:rPr lang="it-IT" sz="2800" dirty="0"/>
            </a:br>
            <a:r>
              <a:rPr lang="it-IT" sz="2800" dirty="0"/>
              <a:t>   	     private </a:t>
            </a:r>
            <a:r>
              <a:rPr lang="it-IT" sz="2800" dirty="0" err="1"/>
              <a:t>final</a:t>
            </a:r>
            <a:r>
              <a:rPr lang="it-IT" sz="2800" dirty="0"/>
              <a:t> float[] 			</a:t>
            </a:r>
            <a:r>
              <a:rPr lang="it-IT" sz="2800" dirty="0" err="1"/>
              <a:t>cubeCoords</a:t>
            </a:r>
            <a:r>
              <a:rPr lang="it-IT" sz="2800" dirty="0"/>
              <a:t> =</a:t>
            </a:r>
            <a:br>
              <a:rPr lang="it-IT" sz="2800" dirty="0"/>
            </a:br>
            <a:r>
              <a:rPr lang="it-IT" sz="2800" dirty="0"/>
              <a:t>    		{</a:t>
            </a:r>
            <a:br>
              <a:rPr lang="it-IT" sz="2800" dirty="0"/>
            </a:br>
            <a:br>
              <a:rPr lang="it-IT" sz="2800" dirty="0"/>
            </a:br>
            <a:r>
              <a:rPr lang="it-IT" sz="2800" dirty="0"/>
              <a:t>        		// Front face</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br>
              <a:rPr lang="it-IT" sz="2800" dirty="0"/>
            </a:br>
            <a:r>
              <a:rPr lang="it-IT" sz="2800" dirty="0"/>
              <a:t>                    // </a:t>
            </a:r>
            <a:r>
              <a:rPr lang="it-IT" sz="2800" dirty="0" err="1"/>
              <a:t>Right</a:t>
            </a:r>
            <a:r>
              <a:rPr lang="it-IT" sz="2800" dirty="0"/>
              <a:t> face</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br>
              <a:rPr lang="it-IT" sz="2800" dirty="0"/>
            </a:br>
            <a:r>
              <a:rPr lang="it-IT" sz="2800" dirty="0"/>
              <a:t>                    // Back face</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r>
              <a:rPr lang="it-IT" sz="2800" dirty="0"/>
              <a:t>                    -1.0f, 1.0f, -1.0f,</a:t>
            </a:r>
            <a:br>
              <a:rPr lang="it-IT" sz="2800" dirty="0"/>
            </a:br>
            <a:br>
              <a:rPr lang="it-IT" sz="2800" dirty="0"/>
            </a:br>
            <a:r>
              <a:rPr lang="it-IT" sz="2800" dirty="0"/>
              <a:t> </a:t>
            </a:r>
            <a:endParaRPr lang="it-IT" sz="12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61885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r>
              <a:rPr lang="it-IT" dirty="0"/>
              <a:t>Disegnare un cubo</a:t>
            </a:r>
          </a:p>
        </p:txBody>
      </p:sp>
      <p:sp>
        <p:nvSpPr>
          <p:cNvPr id="9" name="Segnaposto contenuto 8">
            <a:extLst>
              <a:ext uri="{FF2B5EF4-FFF2-40B4-BE49-F238E27FC236}">
                <a16:creationId xmlns:a16="http://schemas.microsoft.com/office/drawing/2014/main" id="{D96A4864-A429-4EC5-9993-72359BA304C5}"/>
              </a:ext>
            </a:extLst>
          </p:cNvPr>
          <p:cNvSpPr>
            <a:spLocks noGrp="1"/>
          </p:cNvSpPr>
          <p:nvPr>
            <p:ph sz="half" idx="2"/>
          </p:nvPr>
        </p:nvSpPr>
        <p:spPr/>
        <p:txBody>
          <a:bodyPr/>
          <a:lstStyle/>
          <a:p>
            <a:r>
              <a:rPr lang="it-IT" dirty="0"/>
              <a:t>Naturalmente ora questa classe dovrà essere istanziata in qualche modo, ricordiamoci quindi di </a:t>
            </a:r>
            <a:r>
              <a:rPr lang="zxx-none" dirty="0"/>
              <a:t>inizializzare l'oggetto nel metodo onSurfaceCreated() del GLSurfaceView.Renderer.</a:t>
            </a:r>
          </a:p>
          <a:p>
            <a:endParaRPr lang="zxx-none" dirty="0"/>
          </a:p>
          <a:p>
            <a:r>
              <a:rPr lang="zxx-none" dirty="0"/>
              <a:t>public class MyGLRenderer implements GLSurfaceView.Renderer {</a:t>
            </a:r>
            <a:br>
              <a:rPr lang="zxx-none" dirty="0"/>
            </a:br>
            <a:br>
              <a:rPr lang="zxx-none" dirty="0"/>
            </a:br>
            <a:r>
              <a:rPr lang="zxx-none" dirty="0"/>
              <a:t>    ...</a:t>
            </a:r>
            <a:br>
              <a:rPr lang="zxx-none" dirty="0"/>
            </a:br>
            <a:r>
              <a:rPr lang="zxx-none" dirty="0"/>
              <a:t>    private </a:t>
            </a:r>
            <a:r>
              <a:rPr lang="it-IT" dirty="0"/>
              <a:t>Cube</a:t>
            </a:r>
            <a:r>
              <a:rPr lang="zxx-none" dirty="0"/>
              <a:t> m</a:t>
            </a:r>
            <a:r>
              <a:rPr lang="it-IT" dirty="0"/>
              <a:t>Cube</a:t>
            </a:r>
            <a:r>
              <a:rPr lang="zxx-none" dirty="0"/>
              <a:t>;</a:t>
            </a:r>
            <a:br>
              <a:rPr lang="zxx-none" dirty="0"/>
            </a:br>
            <a:br>
              <a:rPr lang="zxx-none" dirty="0"/>
            </a:br>
            <a:r>
              <a:rPr lang="zxx-none" dirty="0"/>
              <a:t>    public void onSurfaceCreated(GL10 unused, EGLConfig config) {</a:t>
            </a:r>
            <a:br>
              <a:rPr lang="zxx-none" dirty="0"/>
            </a:br>
            <a:r>
              <a:rPr lang="zxx-none" dirty="0"/>
              <a:t>        ...</a:t>
            </a:r>
            <a:br>
              <a:rPr lang="zxx-none" dirty="0"/>
            </a:br>
            <a:r>
              <a:rPr lang="zxx-none" dirty="0"/>
              <a:t>        // initialize a </a:t>
            </a:r>
            <a:r>
              <a:rPr lang="it-IT" dirty="0"/>
              <a:t>cube</a:t>
            </a:r>
            <a:br>
              <a:rPr lang="zxx-none" dirty="0"/>
            </a:br>
            <a:r>
              <a:rPr lang="zxx-none" dirty="0"/>
              <a:t>        m</a:t>
            </a:r>
            <a:r>
              <a:rPr lang="it-IT" dirty="0"/>
              <a:t>Cube</a:t>
            </a:r>
            <a:r>
              <a:rPr lang="zxx-none" dirty="0"/>
              <a:t> = new </a:t>
            </a:r>
            <a:r>
              <a:rPr lang="it-IT" dirty="0"/>
              <a:t>Cube</a:t>
            </a:r>
            <a:r>
              <a:rPr lang="zxx-none" dirty="0"/>
              <a:t>();</a:t>
            </a:r>
            <a:br>
              <a:rPr lang="zxx-none" dirty="0"/>
            </a:br>
            <a:r>
              <a:rPr lang="zxx-none" dirty="0"/>
              <a:t>    }</a:t>
            </a:r>
            <a:br>
              <a:rPr lang="zxx-none" dirty="0"/>
            </a:br>
            <a:r>
              <a:rPr lang="zxx-none" dirty="0"/>
              <a:t>    ...</a:t>
            </a:r>
            <a:br>
              <a:rPr lang="zxx-none" dirty="0"/>
            </a:br>
            <a:r>
              <a:rPr lang="zxx-none" dirty="0"/>
              <a:t>}</a:t>
            </a:r>
            <a:endParaRPr lang="it-IT" dirty="0"/>
          </a:p>
          <a:p>
            <a:endParaRPr lang="it-IT"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0FBBFF6E-BBCC-4B98-A00E-ABF8E2A51FB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defTabSz="914309">
              <a:lnSpc>
                <a:spcPct val="90000"/>
              </a:lnSpc>
              <a:defRPr/>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Tree>
    <p:extLst>
      <p:ext uri="{BB962C8B-B14F-4D97-AF65-F5344CB8AC3E}">
        <p14:creationId xmlns:p14="http://schemas.microsoft.com/office/powerpoint/2010/main" val="641772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r>
              <a:rPr lang="it-IT" dirty="0"/>
              <a:t>Disegnare un cubo</a:t>
            </a:r>
          </a:p>
        </p:txBody>
      </p:sp>
      <p:sp>
        <p:nvSpPr>
          <p:cNvPr id="12" name="Segnaposto contenuto 11">
            <a:extLst>
              <a:ext uri="{FF2B5EF4-FFF2-40B4-BE49-F238E27FC236}">
                <a16:creationId xmlns:a16="http://schemas.microsoft.com/office/drawing/2014/main" id="{4D4EFB33-8D52-4367-B5F1-05DDE11048D0}"/>
              </a:ext>
            </a:extLst>
          </p:cNvPr>
          <p:cNvSpPr>
            <a:spLocks noGrp="1"/>
          </p:cNvSpPr>
          <p:nvPr>
            <p:ph sz="half" idx="2"/>
          </p:nvPr>
        </p:nvSpPr>
        <p:spPr/>
        <p:txBody>
          <a:bodyPr/>
          <a:lstStyle/>
          <a:p>
            <a:endParaRPr lang="it-IT"/>
          </a:p>
        </p:txBody>
      </p:sp>
      <p:sp>
        <p:nvSpPr>
          <p:cNvPr id="3" name="Rettangolo 10">
            <a:extLst>
              <a:ext uri="{FF2B5EF4-FFF2-40B4-BE49-F238E27FC236}">
                <a16:creationId xmlns:a16="http://schemas.microsoft.com/office/drawing/2014/main" id="{B468CD7C-E2CD-4935-AA04-B8C7F5623853}"/>
              </a:ext>
            </a:extLst>
          </p:cNvPr>
          <p:cNvSpPr/>
          <p:nvPr/>
        </p:nvSpPr>
        <p:spPr>
          <a:xfrm>
            <a:off x="4778824" y="2454966"/>
            <a:ext cx="6095086" cy="36922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pPr defTabSz="914309">
              <a:defRPr/>
            </a:pPr>
            <a:endParaRPr lang="zxx-none" dirty="0">
              <a:solidFill>
                <a:srgbClr val="039BE5"/>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Courier New" pitchFamily="49"/>
              <a:cs typeface="Courier New" pitchFamily="49"/>
            </a:endParaRPr>
          </a:p>
          <a:p>
            <a:pPr defTabSz="914309">
              <a:defRPr/>
            </a:pPr>
            <a:endParaRPr lang="zxx-none" dirty="0">
              <a:solidFill>
                <a:prstClr val="black"/>
              </a:solidFill>
              <a:latin typeface="Bahnschrift" pitchFamily="34"/>
              <a:ea typeface="Courier New" pitchFamily="49"/>
              <a:cs typeface="Courier New" pitchFamily="49"/>
            </a:endParaRPr>
          </a:p>
          <a:p>
            <a:pPr defTabSz="914309">
              <a:defRPr/>
            </a:pPr>
            <a:endParaRPr lang="zxx-none" dirty="0">
              <a:solidFill>
                <a:prstClr val="black"/>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Courier New" pitchFamily="49"/>
              <a:cs typeface="Courier New" pitchFamily="49"/>
            </a:endParaRPr>
          </a:p>
          <a:p>
            <a:pPr defTabSz="914309">
              <a:tabLst>
                <a:tab pos="457154" algn="l"/>
              </a:tabLst>
              <a:defRPr/>
            </a:pPr>
            <a:endParaRPr lang="zxx-none" dirty="0">
              <a:solidFill>
                <a:srgbClr val="000000"/>
              </a:solidFill>
              <a:latin typeface="Bahnschrift" pitchFamily="34"/>
              <a:ea typeface="Courier New" pitchFamily="49"/>
              <a:cs typeface="Courier New" pitchFamily="49"/>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a:p>
            <a:pPr defTabSz="914309">
              <a:defRPr/>
            </a:pPr>
            <a:endParaRPr lang="zxx-none" dirty="0">
              <a:solidFill>
                <a:srgbClr val="000000"/>
              </a:solidFill>
              <a:latin typeface="Bahnschrift" pitchFamily="34"/>
              <a:ea typeface="Segoe UI" pitchFamily="2"/>
              <a:cs typeface="Segoe UI" pitchFamily="2"/>
            </a:endParaRPr>
          </a:p>
        </p:txBody>
      </p:sp>
      <p:sp>
        <p:nvSpPr>
          <p:cNvPr id="4" name="Titolo 6">
            <a:extLst>
              <a:ext uri="{FF2B5EF4-FFF2-40B4-BE49-F238E27FC236}">
                <a16:creationId xmlns:a16="http://schemas.microsoft.com/office/drawing/2014/main" id="{0FBBFF6E-BBCC-4B98-A00E-ABF8E2A51FB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defTabSz="914309">
              <a:lnSpc>
                <a:spcPct val="90000"/>
              </a:lnSpc>
              <a:defRPr/>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9" name="CasellaDiTesto 8">
            <a:extLst>
              <a:ext uri="{FF2B5EF4-FFF2-40B4-BE49-F238E27FC236}">
                <a16:creationId xmlns:a16="http://schemas.microsoft.com/office/drawing/2014/main" id="{72D6BE53-5547-46DC-94CC-9FC6B23A21F5}"/>
              </a:ext>
            </a:extLst>
          </p:cNvPr>
          <p:cNvSpPr txBox="1"/>
          <p:nvPr/>
        </p:nvSpPr>
        <p:spPr>
          <a:xfrm>
            <a:off x="928755" y="1165301"/>
            <a:ext cx="10825183" cy="5816220"/>
          </a:xfrm>
          <a:prstGeom prst="rect">
            <a:avLst/>
          </a:prstGeom>
          <a:noFill/>
        </p:spPr>
        <p:txBody>
          <a:bodyPr wrap="square" rtlCol="0">
            <a:spAutoFit/>
          </a:bodyPr>
          <a:lstStyle/>
          <a:p>
            <a:pPr defTabSz="914309">
              <a:defRPr/>
            </a:pPr>
            <a:r>
              <a:rPr lang="it-IT" dirty="0">
                <a:solidFill>
                  <a:prstClr val="black"/>
                </a:solidFill>
                <a:latin typeface="Bahnschrift" pitchFamily="34"/>
                <a:ea typeface="Courier New" pitchFamily="49"/>
                <a:cs typeface="Courier New" pitchFamily="49"/>
              </a:rPr>
              <a:t>Anche in questo caso </a:t>
            </a:r>
            <a:r>
              <a:rPr lang="zxx-none" dirty="0">
                <a:solidFill>
                  <a:prstClr val="black"/>
                </a:solidFill>
                <a:latin typeface="Bahnschrift" pitchFamily="34"/>
                <a:ea typeface="Courier New" pitchFamily="49"/>
                <a:cs typeface="Courier New" pitchFamily="49"/>
              </a:rPr>
              <a:t>bisogna definire il vertex shader ed il fragment shader per la gestione della pipeline</a:t>
            </a:r>
            <a:r>
              <a:rPr lang="it-IT" dirty="0">
                <a:solidFill>
                  <a:prstClr val="black"/>
                </a:solidFill>
                <a:latin typeface="Bahnschrift" pitchFamily="34"/>
                <a:ea typeface="Courier New" pitchFamily="49"/>
                <a:cs typeface="Courier New" pitchFamily="49"/>
              </a:rPr>
              <a:t>.</a:t>
            </a:r>
          </a:p>
          <a:p>
            <a:pPr defTabSz="914309">
              <a:defRPr/>
            </a:pPr>
            <a:endParaRPr lang="it-IT" sz="1400" dirty="0">
              <a:solidFill>
                <a:prstClr val="black"/>
              </a:solidFill>
              <a:latin typeface="Bahnschrift" pitchFamily="34"/>
              <a:cs typeface="Courier New" pitchFamily="49"/>
            </a:endParaRPr>
          </a:p>
          <a:p>
            <a:pPr defTabSz="914309">
              <a:defRPr/>
            </a:pPr>
            <a:r>
              <a:rPr lang="it-IT" sz="1200" dirty="0">
                <a:solidFill>
                  <a:prstClr val="black"/>
                </a:solidFill>
                <a:latin typeface="Courier New" panose="02070309020205020404" pitchFamily="49" charset="0"/>
                <a:cs typeface="Courier New" panose="02070309020205020404" pitchFamily="49" charset="0"/>
              </a:rPr>
              <a:t>//codice shader//</a:t>
            </a:r>
            <a:endParaRPr lang="it-IT" sz="1400" dirty="0">
              <a:solidFill>
                <a:prstClr val="black"/>
              </a:solidFill>
              <a:latin typeface="Bahnschrift" pitchFamily="34"/>
              <a:cs typeface="Courier New" pitchFamily="49"/>
            </a:endParaRPr>
          </a:p>
          <a:p>
            <a:pPr defTabSz="914309">
              <a:defRPr/>
            </a:pPr>
            <a:endParaRPr lang="it-IT" dirty="0">
              <a:solidFill>
                <a:prstClr val="black"/>
              </a:solidFill>
              <a:latin typeface="Bahnschrift" pitchFamily="34"/>
              <a:cs typeface="Courier New" pitchFamily="49"/>
            </a:endParaRPr>
          </a:p>
          <a:p>
            <a:pPr defTabSz="914309">
              <a:defRPr/>
            </a:pPr>
            <a:r>
              <a:rPr lang="it-IT" dirty="0">
                <a:solidFill>
                  <a:prstClr val="black"/>
                </a:solidFill>
                <a:latin typeface="Bahnschrift" pitchFamily="34"/>
                <a:cs typeface="Courier New" pitchFamily="49"/>
              </a:rPr>
              <a:t>Possiamo riutilizzare lo stesso metodo </a:t>
            </a:r>
            <a:r>
              <a:rPr lang="it-IT" i="1" dirty="0" err="1">
                <a:solidFill>
                  <a:prstClr val="black"/>
                </a:solidFill>
                <a:latin typeface="Bahnschrift" pitchFamily="34"/>
                <a:cs typeface="Courier New" pitchFamily="49"/>
              </a:rPr>
              <a:t>loadShader</a:t>
            </a:r>
            <a:r>
              <a:rPr lang="it-IT" dirty="0">
                <a:solidFill>
                  <a:prstClr val="black"/>
                </a:solidFill>
                <a:latin typeface="Bahnschrift" pitchFamily="34"/>
                <a:cs typeface="Courier New" pitchFamily="49"/>
              </a:rPr>
              <a:t> della classe </a:t>
            </a:r>
            <a:r>
              <a:rPr lang="it-IT" dirty="0">
                <a:solidFill>
                  <a:srgbClr val="7030A0"/>
                </a:solidFill>
                <a:latin typeface="Bahnschrift" pitchFamily="34"/>
                <a:cs typeface="Courier New" pitchFamily="49"/>
              </a:rPr>
              <a:t>Utility</a:t>
            </a:r>
            <a:r>
              <a:rPr lang="it-IT" dirty="0">
                <a:solidFill>
                  <a:prstClr val="black"/>
                </a:solidFill>
                <a:latin typeface="Bahnschrift" pitchFamily="34"/>
                <a:cs typeface="Courier New" pitchFamily="49"/>
              </a:rPr>
              <a:t> per compilarli e anche in questo caso abbiamo bisogno di aggiungere il codice compilato nella classe </a:t>
            </a:r>
            <a:r>
              <a:rPr lang="it-IT" dirty="0">
                <a:solidFill>
                  <a:srgbClr val="7030A0"/>
                </a:solidFill>
                <a:latin typeface="Bahnschrift" pitchFamily="34"/>
                <a:cs typeface="Courier New" pitchFamily="49"/>
              </a:rPr>
              <a:t>Cube.</a:t>
            </a:r>
          </a:p>
          <a:p>
            <a:pPr defTabSz="914309">
              <a:defRPr/>
            </a:pPr>
            <a:endParaRPr lang="it-IT" dirty="0">
              <a:solidFill>
                <a:srgbClr val="7030A0"/>
              </a:solidFill>
              <a:latin typeface="Bahnschrift" pitchFamily="34"/>
              <a:cs typeface="Courier New" pitchFamily="49"/>
            </a:endParaRPr>
          </a:p>
          <a:p>
            <a:pPr defTabSz="914309">
              <a:defRPr/>
            </a:pPr>
            <a:r>
              <a:rPr lang="it-IT" sz="1400" dirty="0">
                <a:solidFill>
                  <a:srgbClr val="000000"/>
                </a:solidFill>
                <a:latin typeface="Courier New" panose="02070309020205020404" pitchFamily="49" charset="0"/>
                <a:cs typeface="Courier New" panose="02070309020205020404" pitchFamily="49" charset="0"/>
              </a:rPr>
              <a:t>public Cube() {</a:t>
            </a:r>
          </a:p>
          <a:p>
            <a:pPr defTabSz="914309">
              <a:defRPr/>
            </a:pPr>
            <a:endParaRPr lang="it-IT" sz="1400" dirty="0">
              <a:solidFill>
                <a:srgbClr val="000000"/>
              </a:solidFill>
              <a:latin typeface="Courier New" panose="02070309020205020404" pitchFamily="49" charset="0"/>
              <a:cs typeface="Courier New" panose="02070309020205020404" pitchFamily="49" charset="0"/>
            </a:endParaRPr>
          </a:p>
          <a:p>
            <a:pPr defTabSz="914309">
              <a:defRPr/>
            </a:pPr>
            <a:r>
              <a:rPr lang="it-IT" sz="1400" dirty="0">
                <a:solidFill>
                  <a:srgbClr val="000000"/>
                </a:solidFill>
                <a:latin typeface="Courier New" panose="02070309020205020404" pitchFamily="49" charset="0"/>
                <a:cs typeface="Courier New" panose="02070309020205020404" pitchFamily="49" charset="0"/>
              </a:rPr>
              <a:t>	...</a:t>
            </a:r>
          </a:p>
          <a:p>
            <a:pPr defTabSz="914309">
              <a:defRPr/>
            </a:pPr>
            <a:endParaRPr lang="it-IT" sz="1400" dirty="0">
              <a:solidFill>
                <a:srgbClr val="000000"/>
              </a:solidFill>
              <a:latin typeface="Courier New" panose="02070309020205020404" pitchFamily="49" charset="0"/>
              <a:cs typeface="Courier New" panose="02070309020205020404" pitchFamily="49" charset="0"/>
            </a:endParaRPr>
          </a:p>
          <a:p>
            <a:pPr defTabSz="914309">
              <a:defRPr/>
            </a:pPr>
            <a:r>
              <a:rPr lang="it-IT" sz="1400" dirty="0">
                <a:solidFill>
                  <a:srgbClr val="000000"/>
                </a:solidFill>
                <a:latin typeface="Courier New" panose="02070309020205020404" pitchFamily="49" charset="0"/>
                <a:cs typeface="Courier New" panose="02070309020205020404" pitchFamily="49" charset="0"/>
              </a:rPr>
              <a:t>	// Compila gli shader in OpenGL ES</a:t>
            </a: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int</a:t>
            </a: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vertexShader</a:t>
            </a:r>
            <a:r>
              <a:rPr lang="it-IT" sz="1400" dirty="0">
                <a:solidFill>
                  <a:srgbClr val="000000"/>
                </a:solidFill>
                <a:latin typeface="Courier New" panose="02070309020205020404" pitchFamily="49" charset="0"/>
                <a:cs typeface="Courier New" panose="02070309020205020404" pitchFamily="49" charset="0"/>
              </a:rPr>
              <a:t> = </a:t>
            </a:r>
            <a:r>
              <a:rPr lang="it-IT" sz="1400" dirty="0" err="1">
                <a:solidFill>
                  <a:srgbClr val="000000"/>
                </a:solidFill>
                <a:latin typeface="Courier New" panose="02070309020205020404" pitchFamily="49" charset="0"/>
                <a:cs typeface="Courier New" panose="02070309020205020404" pitchFamily="49" charset="0"/>
              </a:rPr>
              <a:t>Utility.loadShader</a:t>
            </a:r>
            <a:r>
              <a:rPr lang="it-IT" sz="1400" dirty="0">
                <a:solidFill>
                  <a:srgbClr val="000000"/>
                </a:solidFill>
                <a:latin typeface="Courier New" panose="02070309020205020404" pitchFamily="49" charset="0"/>
                <a:cs typeface="Courier New" panose="02070309020205020404" pitchFamily="49" charset="0"/>
              </a:rPr>
              <a:t>(GLES20.GL_VERTEX_SHADER, </a:t>
            </a:r>
            <a:r>
              <a:rPr lang="it-IT" sz="1400" dirty="0" err="1">
                <a:solidFill>
                  <a:srgbClr val="000000"/>
                </a:solidFill>
                <a:latin typeface="Courier New" panose="02070309020205020404" pitchFamily="49" charset="0"/>
                <a:cs typeface="Courier New" panose="02070309020205020404" pitchFamily="49" charset="0"/>
              </a:rPr>
              <a:t>vertexShaderCode</a:t>
            </a:r>
            <a:r>
              <a:rPr lang="it-IT" sz="1400" dirty="0">
                <a:solidFill>
                  <a:srgbClr val="000000"/>
                </a:solidFill>
                <a:latin typeface="Courier New" panose="02070309020205020404" pitchFamily="49" charset="0"/>
                <a:cs typeface="Courier New" panose="02070309020205020404" pitchFamily="49" charset="0"/>
              </a:rPr>
              <a:t>);</a:t>
            </a: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int</a:t>
            </a: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fragmentShader</a:t>
            </a:r>
            <a:r>
              <a:rPr lang="it-IT" sz="1400" dirty="0">
                <a:solidFill>
                  <a:srgbClr val="000000"/>
                </a:solidFill>
                <a:latin typeface="Courier New" panose="02070309020205020404" pitchFamily="49" charset="0"/>
                <a:cs typeface="Courier New" panose="02070309020205020404" pitchFamily="49" charset="0"/>
              </a:rPr>
              <a:t> = </a:t>
            </a:r>
            <a:r>
              <a:rPr lang="it-IT" sz="1400" dirty="0" err="1">
                <a:solidFill>
                  <a:srgbClr val="000000"/>
                </a:solidFill>
                <a:latin typeface="Courier New" panose="02070309020205020404" pitchFamily="49" charset="0"/>
                <a:cs typeface="Courier New" panose="02070309020205020404" pitchFamily="49" charset="0"/>
              </a:rPr>
              <a:t>Utility.loadShader</a:t>
            </a:r>
            <a:r>
              <a:rPr lang="it-IT" sz="1400" dirty="0">
                <a:solidFill>
                  <a:srgbClr val="000000"/>
                </a:solidFill>
                <a:latin typeface="Courier New" panose="02070309020205020404" pitchFamily="49" charset="0"/>
                <a:cs typeface="Courier New" panose="02070309020205020404" pitchFamily="49" charset="0"/>
              </a:rPr>
              <a:t>(GLES20.GL_FRAGMENT_SHADER, </a:t>
            </a:r>
            <a:r>
              <a:rPr lang="it-IT" sz="1400" dirty="0" err="1">
                <a:solidFill>
                  <a:srgbClr val="000000"/>
                </a:solidFill>
                <a:latin typeface="Courier New" panose="02070309020205020404" pitchFamily="49" charset="0"/>
                <a:cs typeface="Courier New" panose="02070309020205020404" pitchFamily="49" charset="0"/>
              </a:rPr>
              <a:t>fragmentShaderCode</a:t>
            </a:r>
            <a:r>
              <a:rPr lang="it-IT" sz="1400" dirty="0">
                <a:solidFill>
                  <a:srgbClr val="000000"/>
                </a:solidFill>
                <a:latin typeface="Courier New" panose="02070309020205020404" pitchFamily="49" charset="0"/>
                <a:cs typeface="Courier New" panose="02070309020205020404" pitchFamily="49" charset="0"/>
              </a:rPr>
              <a:t>);</a:t>
            </a:r>
            <a:br>
              <a:rPr lang="it-IT" sz="1400" dirty="0">
                <a:solidFill>
                  <a:srgbClr val="000000"/>
                </a:solidFill>
                <a:latin typeface="Courier New" panose="02070309020205020404" pitchFamily="49" charset="0"/>
                <a:cs typeface="Courier New" panose="02070309020205020404" pitchFamily="49" charset="0"/>
              </a:rPr>
            </a:b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 Crea un programma OpenGL e ci collega i due shader</a:t>
            </a: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mProgram</a:t>
            </a:r>
            <a:r>
              <a:rPr lang="it-IT" sz="1400" dirty="0">
                <a:solidFill>
                  <a:srgbClr val="000000"/>
                </a:solidFill>
                <a:latin typeface="Courier New" panose="02070309020205020404" pitchFamily="49" charset="0"/>
                <a:cs typeface="Courier New" panose="02070309020205020404" pitchFamily="49" charset="0"/>
              </a:rPr>
              <a:t> = GLES20.glCreateProgram();</a:t>
            </a: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GLES20.glAttachShader(</a:t>
            </a:r>
            <a:r>
              <a:rPr lang="it-IT" sz="1400" dirty="0" err="1">
                <a:solidFill>
                  <a:srgbClr val="000000"/>
                </a:solidFill>
                <a:latin typeface="Courier New" panose="02070309020205020404" pitchFamily="49" charset="0"/>
                <a:cs typeface="Courier New" panose="02070309020205020404" pitchFamily="49" charset="0"/>
              </a:rPr>
              <a:t>mProgram</a:t>
            </a: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vertexShader</a:t>
            </a:r>
            <a:r>
              <a:rPr lang="it-IT" sz="1400" dirty="0">
                <a:solidFill>
                  <a:srgbClr val="000000"/>
                </a:solidFill>
                <a:latin typeface="Courier New" panose="02070309020205020404" pitchFamily="49" charset="0"/>
                <a:cs typeface="Courier New" panose="02070309020205020404" pitchFamily="49" charset="0"/>
              </a:rPr>
              <a:t>);</a:t>
            </a: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GLES20.glAttachShader(</a:t>
            </a:r>
            <a:r>
              <a:rPr lang="it-IT" sz="1400" dirty="0" err="1">
                <a:solidFill>
                  <a:srgbClr val="000000"/>
                </a:solidFill>
                <a:latin typeface="Courier New" panose="02070309020205020404" pitchFamily="49" charset="0"/>
                <a:cs typeface="Courier New" panose="02070309020205020404" pitchFamily="49" charset="0"/>
              </a:rPr>
              <a:t>mProgram</a:t>
            </a:r>
            <a:r>
              <a:rPr lang="it-IT" sz="1400" dirty="0">
                <a:solidFill>
                  <a:srgbClr val="000000"/>
                </a:solidFill>
                <a:latin typeface="Courier New" panose="02070309020205020404" pitchFamily="49" charset="0"/>
                <a:cs typeface="Courier New" panose="02070309020205020404" pitchFamily="49" charset="0"/>
              </a:rPr>
              <a:t>, </a:t>
            </a:r>
            <a:r>
              <a:rPr lang="it-IT" sz="1400" dirty="0" err="1">
                <a:solidFill>
                  <a:srgbClr val="000000"/>
                </a:solidFill>
                <a:latin typeface="Courier New" panose="02070309020205020404" pitchFamily="49" charset="0"/>
                <a:cs typeface="Courier New" panose="02070309020205020404" pitchFamily="49" charset="0"/>
              </a:rPr>
              <a:t>fragmentShader</a:t>
            </a:r>
            <a:r>
              <a:rPr lang="it-IT" sz="1400" dirty="0">
                <a:solidFill>
                  <a:srgbClr val="000000"/>
                </a:solidFill>
                <a:latin typeface="Courier New" panose="02070309020205020404" pitchFamily="49" charset="0"/>
                <a:cs typeface="Courier New" panose="02070309020205020404" pitchFamily="49" charset="0"/>
              </a:rPr>
              <a:t>);</a:t>
            </a:r>
            <a:br>
              <a:rPr lang="it-IT" sz="1400" dirty="0">
                <a:solidFill>
                  <a:srgbClr val="000000"/>
                </a:solidFill>
                <a:latin typeface="Courier New" panose="02070309020205020404" pitchFamily="49" charset="0"/>
                <a:cs typeface="Courier New" panose="02070309020205020404" pitchFamily="49" charset="0"/>
              </a:rPr>
            </a:br>
            <a:r>
              <a:rPr lang="it-IT" sz="1400" dirty="0">
                <a:solidFill>
                  <a:srgbClr val="000000"/>
                </a:solidFill>
                <a:latin typeface="Courier New" panose="02070309020205020404" pitchFamily="49" charset="0"/>
                <a:cs typeface="Courier New" panose="02070309020205020404" pitchFamily="49" charset="0"/>
              </a:rPr>
              <a:t>        GLES20.glLinkProgram(</a:t>
            </a:r>
            <a:r>
              <a:rPr lang="it-IT" sz="1400" dirty="0" err="1">
                <a:solidFill>
                  <a:srgbClr val="000000"/>
                </a:solidFill>
                <a:latin typeface="Courier New" panose="02070309020205020404" pitchFamily="49" charset="0"/>
                <a:cs typeface="Courier New" panose="02070309020205020404" pitchFamily="49" charset="0"/>
              </a:rPr>
              <a:t>mProgram</a:t>
            </a:r>
            <a:r>
              <a:rPr lang="it-IT" sz="1400" dirty="0">
                <a:solidFill>
                  <a:srgbClr val="000000"/>
                </a:solidFill>
                <a:latin typeface="Courier New" panose="02070309020205020404" pitchFamily="49" charset="0"/>
                <a:cs typeface="Courier New" panose="02070309020205020404" pitchFamily="49" charset="0"/>
              </a:rPr>
              <a:t>);</a:t>
            </a:r>
          </a:p>
          <a:p>
            <a:pPr defTabSz="914309">
              <a:defRPr/>
            </a:pPr>
            <a:endParaRPr lang="it-IT" sz="1400" dirty="0">
              <a:solidFill>
                <a:srgbClr val="000000"/>
              </a:solidFill>
              <a:latin typeface="Courier New" panose="02070309020205020404" pitchFamily="49" charset="0"/>
              <a:cs typeface="Courier New" panose="02070309020205020404" pitchFamily="49" charset="0"/>
            </a:endParaRPr>
          </a:p>
          <a:p>
            <a:pPr defTabSz="914309">
              <a:defRPr/>
            </a:pPr>
            <a:r>
              <a:rPr lang="it-IT" sz="1400" dirty="0">
                <a:solidFill>
                  <a:srgbClr val="000000"/>
                </a:solidFill>
                <a:latin typeface="Courier New" panose="02070309020205020404" pitchFamily="49" charset="0"/>
                <a:cs typeface="Courier New" panose="02070309020205020404" pitchFamily="49" charset="0"/>
              </a:rPr>
              <a:t>	...</a:t>
            </a:r>
          </a:p>
          <a:p>
            <a:pPr defTabSz="914309">
              <a:defRPr/>
            </a:pPr>
            <a:r>
              <a:rPr lang="it-IT" sz="1400" dirty="0">
                <a:solidFill>
                  <a:srgbClr val="000000"/>
                </a:solidFill>
                <a:latin typeface="Courier New" panose="02070309020205020404" pitchFamily="49" charset="0"/>
                <a:cs typeface="Courier New" panose="02070309020205020404" pitchFamily="49" charset="0"/>
              </a:rPr>
              <a:t>}</a:t>
            </a:r>
            <a:br>
              <a:rPr lang="it-IT" sz="1400" dirty="0">
                <a:solidFill>
                  <a:srgbClr val="000000"/>
                </a:solidFill>
                <a:latin typeface="Courier New" panose="02070309020205020404" pitchFamily="49" charset="0"/>
                <a:cs typeface="Courier New" panose="02070309020205020404" pitchFamily="49" charset="0"/>
              </a:rPr>
            </a:br>
            <a:endParaRPr lang="it-IT" sz="1400" dirty="0">
              <a:solidFill>
                <a:srgbClr val="7030A0"/>
              </a:solidFill>
              <a:latin typeface="Calibri" panose="020F0502020204030204"/>
            </a:endParaRPr>
          </a:p>
        </p:txBody>
      </p:sp>
    </p:spTree>
    <p:extLst>
      <p:ext uri="{BB962C8B-B14F-4D97-AF65-F5344CB8AC3E}">
        <p14:creationId xmlns:p14="http://schemas.microsoft.com/office/powerpoint/2010/main" val="2416524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0C974923-D915-46A2-A255-37761A64AD60}"/>
              </a:ext>
            </a:extLst>
          </p:cNvPr>
          <p:cNvSpPr txBox="1">
            <a:spLocks noGrp="1"/>
          </p:cNvSpPr>
          <p:nvPr>
            <p:ph type="title"/>
          </p:nvPr>
        </p:nvSpPr>
        <p:spPr/>
        <p:txBody>
          <a:bodyPr/>
          <a:lstStyle/>
          <a:p>
            <a:pPr lvl="0"/>
            <a:r>
              <a:rPr lang="it-IT" dirty="0"/>
              <a:t>Disegnare un cubo</a:t>
            </a:r>
          </a:p>
        </p:txBody>
      </p:sp>
      <p:sp>
        <p:nvSpPr>
          <p:cNvPr id="11" name="Segnaposto contenuto 10">
            <a:extLst>
              <a:ext uri="{FF2B5EF4-FFF2-40B4-BE49-F238E27FC236}">
                <a16:creationId xmlns:a16="http://schemas.microsoft.com/office/drawing/2014/main" id="{DA4D528F-1096-4E30-9443-BF6728DD058C}"/>
              </a:ext>
            </a:extLst>
          </p:cNvPr>
          <p:cNvSpPr>
            <a:spLocks noGrp="1"/>
          </p:cNvSpPr>
          <p:nvPr>
            <p:ph sz="half" idx="2"/>
          </p:nvPr>
        </p:nvSpPr>
        <p:spPr/>
        <p:txBody>
          <a:bodyPr/>
          <a:lstStyle/>
          <a:p>
            <a:endParaRPr lang="it-IT"/>
          </a:p>
        </p:txBody>
      </p:sp>
      <p:sp>
        <p:nvSpPr>
          <p:cNvPr id="3" name="Rettangolo 10">
            <a:extLst>
              <a:ext uri="{FF2B5EF4-FFF2-40B4-BE49-F238E27FC236}">
                <a16:creationId xmlns:a16="http://schemas.microsoft.com/office/drawing/2014/main" id="{B468CD7C-E2CD-4935-AA04-B8C7F5623853}"/>
              </a:ext>
            </a:extLst>
          </p:cNvPr>
          <p:cNvSpPr/>
          <p:nvPr/>
        </p:nvSpPr>
        <p:spPr>
          <a:xfrm>
            <a:off x="556520" y="1444746"/>
            <a:ext cx="11070780" cy="5469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9988" tIns="44994" rIns="89988" bIns="44994" anchor="t" anchorCtr="0" compatLnSpc="0">
            <a:spAutoFit/>
          </a:bodyPr>
          <a:lstStyle/>
          <a:p>
            <a:pPr defTabSz="914309">
              <a:defRPr/>
            </a:pPr>
            <a:r>
              <a:rPr lang="it-IT" dirty="0">
                <a:solidFill>
                  <a:prstClr val="black"/>
                </a:solidFill>
                <a:latin typeface="Bahnschrift" pitchFamily="34"/>
                <a:ea typeface="Courier New" pitchFamily="49"/>
                <a:cs typeface="Courier New" pitchFamily="49"/>
              </a:rPr>
              <a:t>Come ultimo passaggio andiamo a creare all’interno della classe Cube il metodo </a:t>
            </a:r>
            <a:r>
              <a:rPr lang="it-IT" i="1" dirty="0" err="1">
                <a:solidFill>
                  <a:prstClr val="black"/>
                </a:solidFill>
                <a:latin typeface="Bahnschrift" pitchFamily="34"/>
                <a:ea typeface="Courier New" pitchFamily="49"/>
                <a:cs typeface="Courier New" pitchFamily="49"/>
              </a:rPr>
              <a:t>draw</a:t>
            </a:r>
            <a:r>
              <a:rPr lang="it-IT" i="1" dirty="0">
                <a:solidFill>
                  <a:prstClr val="black"/>
                </a:solidFill>
                <a:latin typeface="Bahnschrift" pitchFamily="34"/>
                <a:ea typeface="Courier New" pitchFamily="49"/>
                <a:cs typeface="Courier New" pitchFamily="49"/>
              </a:rPr>
              <a:t>(), </a:t>
            </a:r>
            <a:r>
              <a:rPr lang="it-IT" dirty="0">
                <a:solidFill>
                  <a:prstClr val="black"/>
                </a:solidFill>
                <a:latin typeface="Bahnschrift" pitchFamily="34"/>
                <a:ea typeface="Courier New" pitchFamily="49"/>
                <a:cs typeface="Courier New" pitchFamily="49"/>
              </a:rPr>
              <a:t>incaricato poi di disegnare effettivamente l’oggetto sullo schermo.</a:t>
            </a:r>
            <a:endParaRPr lang="it-IT" dirty="0">
              <a:solidFill>
                <a:srgbClr val="039BE5"/>
              </a:solidFill>
              <a:latin typeface="Bahnschrift" pitchFamily="34"/>
              <a:ea typeface="Courier New" pitchFamily="49"/>
              <a:cs typeface="Courier New" pitchFamily="49"/>
            </a:endParaRPr>
          </a:p>
          <a:p>
            <a:pPr defTabSz="914309">
              <a:defRPr/>
            </a:pPr>
            <a:endParaRPr lang="it-IT" dirty="0">
              <a:solidFill>
                <a:srgbClr val="039BE5"/>
              </a:solidFill>
              <a:latin typeface="Bahnschrift" pitchFamily="34"/>
              <a:ea typeface="Courier New" pitchFamily="49"/>
              <a:cs typeface="Courier New" pitchFamily="49"/>
            </a:endParaRPr>
          </a:p>
          <a:p>
            <a:pPr defTabSz="914309">
              <a:defRPr/>
            </a:pPr>
            <a:r>
              <a:rPr lang="nb-NO" sz="1400" dirty="0">
                <a:solidFill>
                  <a:srgbClr val="039BE5"/>
                </a:solidFill>
                <a:latin typeface="Courier New" panose="02070309020205020404" pitchFamily="49" charset="0"/>
                <a:ea typeface="Courier New" pitchFamily="49"/>
                <a:cs typeface="Courier New" panose="02070309020205020404" pitchFamily="49" charset="0"/>
              </a:rPr>
              <a:t>private int positionHandle;</a:t>
            </a:r>
          </a:p>
          <a:p>
            <a:pPr defTabSz="914309">
              <a:defRPr/>
            </a:pPr>
            <a:r>
              <a:rPr lang="nb-NO" sz="1400" dirty="0">
                <a:solidFill>
                  <a:srgbClr val="039BE5"/>
                </a:solidFill>
                <a:latin typeface="Courier New" panose="02070309020205020404" pitchFamily="49" charset="0"/>
                <a:ea typeface="Courier New" pitchFamily="49"/>
                <a:cs typeface="Courier New" panose="02070309020205020404" pitchFamily="49" charset="0"/>
              </a:rPr>
              <a:t>private int colorHandle;</a:t>
            </a:r>
          </a:p>
          <a:p>
            <a:pPr defTabSz="914309">
              <a:defRPr/>
            </a:pPr>
            <a:endParaRPr lang="it-IT" dirty="0">
              <a:solidFill>
                <a:srgbClr val="039BE5"/>
              </a:solidFill>
              <a:latin typeface="Bahnschrift" pitchFamily="34"/>
              <a:ea typeface="Courier New" pitchFamily="49"/>
              <a:cs typeface="Courier New" pitchFamily="49"/>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public void draw() {</a:t>
            </a:r>
          </a:p>
          <a:p>
            <a:pPr defTabSz="914309">
              <a:defRPr/>
            </a:pPr>
            <a:endParaRPr lang="en-US" sz="1400" dirty="0">
              <a:solidFill>
                <a:srgbClr val="039BE5"/>
              </a:solidFill>
              <a:latin typeface="Courier New" panose="02070309020205020404" pitchFamily="49" charset="0"/>
              <a:ea typeface="Courier New" pitchFamily="49"/>
              <a:cs typeface="Courier New" panose="02070309020205020404" pitchFamily="49" charset="0"/>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Attiva</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il</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programma</a:t>
            </a:r>
            <a:r>
              <a:rPr lang="en-US" sz="1400" dirty="0">
                <a:solidFill>
                  <a:srgbClr val="039BE5"/>
                </a:solidFill>
                <a:latin typeface="Courier New" panose="02070309020205020404" pitchFamily="49" charset="0"/>
                <a:ea typeface="Courier New" pitchFamily="49"/>
                <a:cs typeface="Courier New" panose="02070309020205020404" pitchFamily="49" charset="0"/>
              </a:rPr>
              <a:t> OpenGL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composto</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dagli</a:t>
            </a:r>
            <a:r>
              <a:rPr lang="en-US" sz="1400" dirty="0">
                <a:solidFill>
                  <a:srgbClr val="039BE5"/>
                </a:solidFill>
                <a:latin typeface="Courier New" panose="02070309020205020404" pitchFamily="49" charset="0"/>
                <a:ea typeface="Courier New" pitchFamily="49"/>
                <a:cs typeface="Courier New" panose="02070309020205020404" pitchFamily="49" charset="0"/>
              </a:rPr>
              <a:t> shader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compilati</a:t>
            </a:r>
            <a:endParaRPr lang="en-US" sz="1400" dirty="0">
              <a:solidFill>
                <a:srgbClr val="039BE5"/>
              </a:solidFill>
              <a:latin typeface="Courier New" panose="02070309020205020404" pitchFamily="49" charset="0"/>
              <a:ea typeface="Courier New" pitchFamily="49"/>
              <a:cs typeface="Courier New" panose="02070309020205020404" pitchFamily="49" charset="0"/>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GLES20.glUseProgram(</a:t>
            </a:r>
            <a:r>
              <a:rPr lang="en-US" sz="1400" dirty="0" err="1">
                <a:solidFill>
                  <a:srgbClr val="039BE5"/>
                </a:solidFill>
                <a:latin typeface="Courier New" panose="02070309020205020404" pitchFamily="49" charset="0"/>
                <a:ea typeface="Courier New" pitchFamily="49"/>
                <a:cs typeface="Courier New" panose="02070309020205020404" pitchFamily="49" charset="0"/>
              </a:rPr>
              <a:t>mProgram</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endParaRPr lang="en-US" sz="1400" dirty="0">
              <a:solidFill>
                <a:srgbClr val="039BE5"/>
              </a:solidFill>
              <a:latin typeface="Courier New" panose="02070309020205020404" pitchFamily="49" charset="0"/>
              <a:ea typeface="Courier New" pitchFamily="49"/>
              <a:cs typeface="Courier New" panose="02070309020205020404" pitchFamily="49" charset="0"/>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Dà</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allo</a:t>
            </a:r>
            <a:r>
              <a:rPr lang="en-US" sz="1400" dirty="0">
                <a:solidFill>
                  <a:srgbClr val="039BE5"/>
                </a:solidFill>
                <a:latin typeface="Courier New" panose="02070309020205020404" pitchFamily="49" charset="0"/>
                <a:ea typeface="Courier New" pitchFamily="49"/>
                <a:cs typeface="Courier New" panose="02070309020205020404" pitchFamily="49" charset="0"/>
              </a:rPr>
              <a:t> shader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informazioni</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sulla</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posizione</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dei</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vertici</a:t>
            </a:r>
            <a:endParaRPr lang="en-US" sz="1400" dirty="0">
              <a:solidFill>
                <a:srgbClr val="039BE5"/>
              </a:solidFill>
              <a:latin typeface="Courier New" panose="02070309020205020404" pitchFamily="49" charset="0"/>
              <a:ea typeface="Courier New" pitchFamily="49"/>
              <a:cs typeface="Courier New" panose="02070309020205020404" pitchFamily="49" charset="0"/>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positionHandle</a:t>
            </a:r>
            <a:r>
              <a:rPr lang="en-US" sz="1400" dirty="0">
                <a:solidFill>
                  <a:srgbClr val="039BE5"/>
                </a:solidFill>
                <a:latin typeface="Courier New" panose="02070309020205020404" pitchFamily="49" charset="0"/>
                <a:ea typeface="Courier New" pitchFamily="49"/>
                <a:cs typeface="Courier New" panose="02070309020205020404" pitchFamily="49" charset="0"/>
              </a:rPr>
              <a:t> = GLES20.glGetAttribLocation(</a:t>
            </a:r>
            <a:r>
              <a:rPr lang="en-US" sz="1400" dirty="0" err="1">
                <a:solidFill>
                  <a:srgbClr val="039BE5"/>
                </a:solidFill>
                <a:latin typeface="Courier New" panose="02070309020205020404" pitchFamily="49" charset="0"/>
                <a:ea typeface="Courier New" pitchFamily="49"/>
                <a:cs typeface="Courier New" panose="02070309020205020404" pitchFamily="49" charset="0"/>
              </a:rPr>
              <a:t>mProgram</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a_Position</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vertexBuffer.position</a:t>
            </a:r>
            <a:r>
              <a:rPr lang="en-US" sz="1400" dirty="0">
                <a:solidFill>
                  <a:srgbClr val="039BE5"/>
                </a:solidFill>
                <a:latin typeface="Courier New" panose="02070309020205020404" pitchFamily="49" charset="0"/>
                <a:ea typeface="Courier New" pitchFamily="49"/>
                <a:cs typeface="Courier New" panose="02070309020205020404" pitchFamily="49" charset="0"/>
              </a:rPr>
              <a:t>(0);</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GLES20.glVertexAttribPointer(</a:t>
            </a:r>
            <a:r>
              <a:rPr lang="en-US" sz="1400" dirty="0" err="1">
                <a:solidFill>
                  <a:srgbClr val="039BE5"/>
                </a:solidFill>
                <a:latin typeface="Courier New" panose="02070309020205020404" pitchFamily="49" charset="0"/>
                <a:ea typeface="Courier New" pitchFamily="49"/>
                <a:cs typeface="Courier New" panose="02070309020205020404" pitchFamily="49" charset="0"/>
              </a:rPr>
              <a:t>positionHandle</a:t>
            </a:r>
            <a:r>
              <a:rPr lang="en-US" sz="1400" dirty="0">
                <a:solidFill>
                  <a:srgbClr val="039BE5"/>
                </a:solidFill>
                <a:latin typeface="Courier New" panose="02070309020205020404" pitchFamily="49" charset="0"/>
                <a:ea typeface="Courier New" pitchFamily="49"/>
                <a:cs typeface="Courier New" panose="02070309020205020404" pitchFamily="49" charset="0"/>
              </a:rPr>
              <a:t>, COORDINATES_DATA_SIZE, GLES20.GL_FLOAT, false,</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COORDINATES_DATA_SIZE * BYTES_PER_FLOAT,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vertexBuffer</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GLES20.glEnableVertexAttribArray(</a:t>
            </a:r>
            <a:r>
              <a:rPr lang="en-US" sz="1400" dirty="0" err="1">
                <a:solidFill>
                  <a:srgbClr val="039BE5"/>
                </a:solidFill>
                <a:latin typeface="Courier New" panose="02070309020205020404" pitchFamily="49" charset="0"/>
                <a:ea typeface="Courier New" pitchFamily="49"/>
                <a:cs typeface="Courier New" panose="02070309020205020404" pitchFamily="49" charset="0"/>
              </a:rPr>
              <a:t>positionHandle</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endParaRPr lang="en-US" sz="1400" dirty="0">
              <a:solidFill>
                <a:srgbClr val="039BE5"/>
              </a:solidFill>
              <a:latin typeface="Courier New" panose="02070309020205020404" pitchFamily="49" charset="0"/>
              <a:ea typeface="Courier New" pitchFamily="49"/>
              <a:cs typeface="Courier New" panose="02070309020205020404" pitchFamily="49" charset="0"/>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Dà</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allo</a:t>
            </a:r>
            <a:r>
              <a:rPr lang="en-US" sz="1400" dirty="0">
                <a:solidFill>
                  <a:srgbClr val="039BE5"/>
                </a:solidFill>
                <a:latin typeface="Courier New" panose="02070309020205020404" pitchFamily="49" charset="0"/>
                <a:ea typeface="Courier New" pitchFamily="49"/>
                <a:cs typeface="Courier New" panose="02070309020205020404" pitchFamily="49" charset="0"/>
              </a:rPr>
              <a:t> shader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informazioni</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sul</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colore</a:t>
            </a:r>
            <a:endParaRPr lang="en-US" sz="1400" dirty="0">
              <a:solidFill>
                <a:srgbClr val="039BE5"/>
              </a:solidFill>
              <a:latin typeface="Courier New" panose="02070309020205020404" pitchFamily="49" charset="0"/>
              <a:ea typeface="Courier New" pitchFamily="49"/>
              <a:cs typeface="Courier New" panose="02070309020205020404" pitchFamily="49" charset="0"/>
            </a:endParaRP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colorHandle</a:t>
            </a:r>
            <a:r>
              <a:rPr lang="en-US" sz="1400" dirty="0">
                <a:solidFill>
                  <a:srgbClr val="039BE5"/>
                </a:solidFill>
                <a:latin typeface="Courier New" panose="02070309020205020404" pitchFamily="49" charset="0"/>
                <a:ea typeface="Courier New" pitchFamily="49"/>
                <a:cs typeface="Courier New" panose="02070309020205020404" pitchFamily="49" charset="0"/>
              </a:rPr>
              <a:t> = GLES20.glGetAttribLocation(</a:t>
            </a:r>
            <a:r>
              <a:rPr lang="en-US" sz="1400" dirty="0" err="1">
                <a:solidFill>
                  <a:srgbClr val="039BE5"/>
                </a:solidFill>
                <a:latin typeface="Courier New" panose="02070309020205020404" pitchFamily="49" charset="0"/>
                <a:ea typeface="Courier New" pitchFamily="49"/>
                <a:cs typeface="Courier New" panose="02070309020205020404" pitchFamily="49" charset="0"/>
              </a:rPr>
              <a:t>mProgram</a:t>
            </a: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a_Color</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colorBuffer.position</a:t>
            </a:r>
            <a:r>
              <a:rPr lang="en-US" sz="1400" dirty="0">
                <a:solidFill>
                  <a:srgbClr val="039BE5"/>
                </a:solidFill>
                <a:latin typeface="Courier New" panose="02070309020205020404" pitchFamily="49" charset="0"/>
                <a:ea typeface="Courier New" pitchFamily="49"/>
                <a:cs typeface="Courier New" panose="02070309020205020404" pitchFamily="49" charset="0"/>
              </a:rPr>
              <a:t>(0);</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GLES20.glVertexAttribPointer(</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colorHandle</a:t>
            </a:r>
            <a:r>
              <a:rPr lang="en-US" sz="1400" dirty="0">
                <a:solidFill>
                  <a:srgbClr val="039BE5"/>
                </a:solidFill>
                <a:latin typeface="Courier New" panose="02070309020205020404" pitchFamily="49" charset="0"/>
                <a:ea typeface="Courier New" pitchFamily="49"/>
                <a:cs typeface="Courier New" panose="02070309020205020404" pitchFamily="49" charset="0"/>
              </a:rPr>
              <a:t>, COLOR_DATA_SIZE, GLES20.GL_FLOAT, false,</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COLOR_DATA_SIZE * BYTES_PER_FLOAT, </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colorBuffer</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        GLES20.glEnableVertexAttribArray(</a:t>
            </a:r>
            <a:r>
              <a:rPr lang="en-US" sz="1400" dirty="0" err="1">
                <a:solidFill>
                  <a:srgbClr val="039BE5"/>
                </a:solidFill>
                <a:latin typeface="Courier New" panose="02070309020205020404" pitchFamily="49" charset="0"/>
                <a:ea typeface="Courier New" pitchFamily="49"/>
                <a:cs typeface="Courier New" panose="02070309020205020404" pitchFamily="49" charset="0"/>
              </a:rPr>
              <a:t>colorHandle</a:t>
            </a:r>
            <a:r>
              <a:rPr lang="en-US" sz="1400" dirty="0">
                <a:solidFill>
                  <a:srgbClr val="039BE5"/>
                </a:solidFill>
                <a:latin typeface="Courier New" panose="02070309020205020404" pitchFamily="49" charset="0"/>
                <a:ea typeface="Courier New" pitchFamily="49"/>
                <a:cs typeface="Courier New" panose="02070309020205020404" pitchFamily="49" charset="0"/>
              </a:rPr>
              <a:t>);</a:t>
            </a:r>
          </a:p>
          <a:p>
            <a:pPr defTabSz="914309">
              <a:defRPr/>
            </a:pPr>
            <a:r>
              <a:rPr lang="en-US" sz="1400" dirty="0">
                <a:solidFill>
                  <a:srgbClr val="039BE5"/>
                </a:solidFill>
                <a:latin typeface="Courier New" panose="02070309020205020404" pitchFamily="49" charset="0"/>
                <a:ea typeface="Courier New" pitchFamily="49"/>
                <a:cs typeface="Courier New" panose="02070309020205020404" pitchFamily="49" charset="0"/>
              </a:rPr>
              <a:t>}</a:t>
            </a:r>
            <a:endParaRPr lang="zxx-none" sz="1400" dirty="0">
              <a:solidFill>
                <a:srgbClr val="039BE5"/>
              </a:solidFill>
              <a:latin typeface="Courier New" panose="02070309020205020404" pitchFamily="49" charset="0"/>
              <a:ea typeface="Courier New" pitchFamily="49"/>
              <a:cs typeface="Courier New" panose="02070309020205020404" pitchFamily="49" charset="0"/>
            </a:endParaRPr>
          </a:p>
        </p:txBody>
      </p:sp>
      <p:sp>
        <p:nvSpPr>
          <p:cNvPr id="4" name="Titolo 6">
            <a:extLst>
              <a:ext uri="{FF2B5EF4-FFF2-40B4-BE49-F238E27FC236}">
                <a16:creationId xmlns:a16="http://schemas.microsoft.com/office/drawing/2014/main" id="{0FBBFF6E-BBCC-4B98-A00E-ABF8E2A51FB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defTabSz="914309">
              <a:lnSpc>
                <a:spcPct val="90000"/>
              </a:lnSpc>
              <a:defRPr/>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4811CEB-71B8-459E-BD25-0EE663F6A3B4}"/>
              </a:ext>
            </a:extLst>
          </p:cNvPr>
          <p:cNvSpPr/>
          <p:nvPr/>
        </p:nvSpPr>
        <p:spPr>
          <a:xfrm>
            <a:off x="5347463" y="496780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EEF6AF9-7731-44B6-88BA-F1B951478C3B}"/>
              </a:ext>
            </a:extLst>
          </p:cNvPr>
          <p:cNvSpPr/>
          <p:nvPr/>
        </p:nvSpPr>
        <p:spPr>
          <a:xfrm>
            <a:off x="5327306" y="374395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AFFEA340-E64B-48C8-BD9B-6952D93D596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defTabSz="914309" hangingPunct="0">
              <a:defRPr/>
            </a:pPr>
            <a:endParaRPr lang="it-IT">
              <a:solidFill>
                <a:prstClr val="black"/>
              </a:solidFill>
              <a:latin typeface="Arial" pitchFamily="18"/>
              <a:ea typeface="Microsoft YaHei" pitchFamily="2"/>
              <a:cs typeface="Arial" pitchFamily="2"/>
            </a:endParaRPr>
          </a:p>
        </p:txBody>
      </p:sp>
    </p:spTree>
    <p:extLst>
      <p:ext uri="{BB962C8B-B14F-4D97-AF65-F5344CB8AC3E}">
        <p14:creationId xmlns:p14="http://schemas.microsoft.com/office/powerpoint/2010/main" val="3814800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Passo ulteriore: creiamo un cubo che ruoti al tocco!</a:t>
            </a:r>
          </a:p>
        </p:txBody>
      </p:sp>
      <p:sp>
        <p:nvSpPr>
          <p:cNvPr id="7" name="Segnaposto contenuto 6">
            <a:extLst>
              <a:ext uri="{FF2B5EF4-FFF2-40B4-BE49-F238E27FC236}">
                <a16:creationId xmlns:a16="http://schemas.microsoft.com/office/drawing/2014/main" id="{464EBABC-5D36-4220-B925-082478E07C14}"/>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1156221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codice</a:t>
            </a:r>
          </a:p>
        </p:txBody>
      </p:sp>
      <p:sp>
        <p:nvSpPr>
          <p:cNvPr id="7" name="Segnaposto contenuto 6">
            <a:extLst>
              <a:ext uri="{FF2B5EF4-FFF2-40B4-BE49-F238E27FC236}">
                <a16:creationId xmlns:a16="http://schemas.microsoft.com/office/drawing/2014/main" id="{C7F0BF38-022D-4506-A411-6205ED0F04B7}"/>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298648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Codice</a:t>
            </a:r>
            <a:br>
              <a:rPr lang="it-IT" dirty="0"/>
            </a:br>
            <a:endParaRPr lang="it-IT" dirty="0"/>
          </a:p>
        </p:txBody>
      </p:sp>
      <p:sp>
        <p:nvSpPr>
          <p:cNvPr id="7" name="Segnaposto contenuto 6">
            <a:extLst>
              <a:ext uri="{FF2B5EF4-FFF2-40B4-BE49-F238E27FC236}">
                <a16:creationId xmlns:a16="http://schemas.microsoft.com/office/drawing/2014/main" id="{5A223852-6D43-488D-9B5B-9E6F26FFE7BE}"/>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1885129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3A6BBE71-5A9A-4611-9B50-9D70F282C0B2}"/>
              </a:ext>
            </a:extLst>
          </p:cNvPr>
          <p:cNvSpPr txBox="1">
            <a:spLocks noGrp="1"/>
          </p:cNvSpPr>
          <p:nvPr>
            <p:ph type="title"/>
          </p:nvPr>
        </p:nvSpPr>
        <p:spPr/>
        <p:txBody>
          <a:bodyPr/>
          <a:lstStyle/>
          <a:p>
            <a:pPr lvl="0"/>
            <a:r>
              <a:rPr lang="it-IT" dirty="0"/>
              <a:t>Illuminazione</a:t>
            </a:r>
          </a:p>
        </p:txBody>
      </p:sp>
      <p:sp>
        <p:nvSpPr>
          <p:cNvPr id="10" name="Segnaposto contenuto 9">
            <a:extLst>
              <a:ext uri="{FF2B5EF4-FFF2-40B4-BE49-F238E27FC236}">
                <a16:creationId xmlns:a16="http://schemas.microsoft.com/office/drawing/2014/main" id="{22F4D117-E7E9-46BB-9DC6-F3AD7D1D5C9B}"/>
              </a:ext>
            </a:extLst>
          </p:cNvPr>
          <p:cNvSpPr>
            <a:spLocks noGrp="1"/>
          </p:cNvSpPr>
          <p:nvPr>
            <p:ph sz="half" idx="2"/>
          </p:nvPr>
        </p:nvSpPr>
        <p:spPr/>
        <p:txBody>
          <a:bodyPr/>
          <a:lstStyle/>
          <a:p>
            <a:r>
              <a:rPr lang="zxx-none" dirty="0"/>
              <a:t>La luce è un' altro aspetto di OpenGL che può essere manipolato dal programmatore tramite codice.</a:t>
            </a:r>
          </a:p>
          <a:p>
            <a:endParaRPr lang="zxx-none" dirty="0"/>
          </a:p>
          <a:p>
            <a:r>
              <a:rPr lang="zxx-none" dirty="0"/>
              <a:t>Ci sono due tipi di luce : la luce  ambientale e la luce diffusa.</a:t>
            </a:r>
          </a:p>
          <a:p>
            <a:endParaRPr lang="zxx-none" dirty="0"/>
          </a:p>
          <a:p>
            <a:r>
              <a:rPr lang="zxx-none" dirty="0"/>
              <a:t>Entrambe possono essere calcolate in ogni sistema di coordinate.</a:t>
            </a:r>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B629E21A-85A0-4C97-8161-C18FFF11C79C}"/>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defRPr sz="1800"/>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E926D597-03E5-43EA-8BCF-DC6715E0FE14}"/>
              </a:ext>
            </a:extLst>
          </p:cNvPr>
          <p:cNvSpPr/>
          <p:nvPr/>
        </p:nvSpPr>
        <p:spPr>
          <a:xfrm>
            <a:off x="5273673" y="4607847"/>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5135EE36-3A46-4992-95B1-199F6F8D48AE}"/>
              </a:ext>
            </a:extLst>
          </p:cNvPr>
          <p:cNvSpPr/>
          <p:nvPr/>
        </p:nvSpPr>
        <p:spPr>
          <a:xfrm>
            <a:off x="5273673" y="375079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ED4FCD7F-155C-43A5-80FF-24EECEB4CA7B}"/>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55" y="1741307"/>
            <a:ext cx="4594991" cy="46632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3B023485-4ABD-4706-9BCB-B88240435E48}"/>
              </a:ext>
            </a:extLst>
          </p:cNvPr>
          <p:cNvSpPr txBox="1">
            <a:spLocks noGrp="1"/>
          </p:cNvSpPr>
          <p:nvPr>
            <p:ph type="title"/>
          </p:nvPr>
        </p:nvSpPr>
        <p:spPr/>
        <p:txBody>
          <a:bodyPr/>
          <a:lstStyle/>
          <a:p>
            <a:pPr lvl="0"/>
            <a:r>
              <a:rPr lang="it-IT" dirty="0"/>
              <a:t>Cos'è OpenGL?</a:t>
            </a:r>
          </a:p>
        </p:txBody>
      </p:sp>
      <p:sp>
        <p:nvSpPr>
          <p:cNvPr id="10" name="Segnaposto contenuto 9">
            <a:extLst>
              <a:ext uri="{FF2B5EF4-FFF2-40B4-BE49-F238E27FC236}">
                <a16:creationId xmlns:a16="http://schemas.microsoft.com/office/drawing/2014/main" id="{CC02283F-6361-4E9B-B372-A03C15DD8210}"/>
              </a:ext>
            </a:extLst>
          </p:cNvPr>
          <p:cNvSpPr>
            <a:spLocks noGrp="1"/>
          </p:cNvSpPr>
          <p:nvPr>
            <p:ph sz="half" idx="2"/>
          </p:nvPr>
        </p:nvSpPr>
        <p:spPr/>
        <p:txBody>
          <a:bodyPr/>
          <a:lstStyle/>
          <a:p>
            <a:r>
              <a:rPr lang="it-IT" dirty="0"/>
              <a:t>Open Graphics Library (OpenGL) è una API(Application Programming Interface) cross-</a:t>
            </a:r>
            <a:r>
              <a:rPr lang="it-IT" dirty="0" err="1"/>
              <a:t>language</a:t>
            </a:r>
            <a:r>
              <a:rPr lang="it-IT" dirty="0"/>
              <a:t> e cross-</a:t>
            </a:r>
            <a:r>
              <a:rPr lang="it-IT" dirty="0" err="1"/>
              <a:t>platform</a:t>
            </a:r>
            <a:r>
              <a:rPr lang="it-IT" dirty="0"/>
              <a:t> per il rendering di grafiche vettoriali 2D e 3D.</a:t>
            </a:r>
          </a:p>
          <a:p>
            <a:endParaRPr lang="it-IT" dirty="0"/>
          </a:p>
          <a:p>
            <a:r>
              <a:rPr lang="it-IT" dirty="0"/>
              <a:t>L' API è tipicamente utilizzata per interagire con un' unità di elaborazione grafica (GPU), per ottenere rendering con</a:t>
            </a:r>
          </a:p>
          <a:p>
            <a:r>
              <a:rPr lang="it-IT" dirty="0"/>
              <a:t>accelerazione hardware.</a:t>
            </a:r>
          </a:p>
          <a:p>
            <a:endParaRPr lang="it-IT" dirty="0"/>
          </a:p>
          <a:p>
            <a:r>
              <a:rPr lang="it-IT" dirty="0"/>
              <a:t>In altre parole, il ruolo fondamentale di OpenGL è quello di essere un'interfaccia software che permette al programmatore di comunicare con l'hardware grafico.</a:t>
            </a:r>
          </a:p>
          <a:p>
            <a:endParaRPr lang="it-IT" dirty="0"/>
          </a:p>
        </p:txBody>
      </p:sp>
      <p:sp>
        <p:nvSpPr>
          <p:cNvPr id="4" name="Titolo 6">
            <a:extLst>
              <a:ext uri="{FF2B5EF4-FFF2-40B4-BE49-F238E27FC236}">
                <a16:creationId xmlns:a16="http://schemas.microsoft.com/office/drawing/2014/main" id="{30E704AA-4BDE-494E-9140-2AF38CF02750}"/>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DCFC7D21-61C4-4564-955A-EF8EC032829A}"/>
              </a:ext>
            </a:extLst>
          </p:cNvPr>
          <p:cNvSpPr/>
          <p:nvPr/>
        </p:nvSpPr>
        <p:spPr>
          <a:xfrm>
            <a:off x="5310028" y="517081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E1193858-3E09-4BA5-A91F-F7CC03B4B5ED}"/>
              </a:ext>
            </a:extLst>
          </p:cNvPr>
          <p:cNvSpPr/>
          <p:nvPr/>
        </p:nvSpPr>
        <p:spPr>
          <a:xfrm>
            <a:off x="5310028" y="40470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DDC76009-0965-43B7-A53F-BD044D6D9FC2}"/>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13" name="Titolo 6">
            <a:extLst>
              <a:ext uri="{FF2B5EF4-FFF2-40B4-BE49-F238E27FC236}">
                <a16:creationId xmlns:a16="http://schemas.microsoft.com/office/drawing/2014/main" id="{0A0B0221-38CF-4AFC-9D48-B43C2F567448}"/>
              </a:ext>
            </a:extLst>
          </p:cNvPr>
          <p:cNvSpPr txBox="1">
            <a:spLocks/>
          </p:cNvSpPr>
          <p:nvPr/>
        </p:nvSpPr>
        <p:spPr>
          <a:xfrm>
            <a:off x="438150" y="1006048"/>
            <a:ext cx="4819650" cy="61341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50000" b="1" dirty="0">
                <a:blipFill dpi="0" rotWithShape="1">
                  <a:blip r:embed="rId3"/>
                  <a:srcRect/>
                  <a:tile tx="-520700" ty="0" sx="70000" sy="70000" flip="none" algn="b"/>
                </a:blipFill>
                <a:effectLst>
                  <a:innerShdw blurRad="114300">
                    <a:prstClr val="black"/>
                  </a:innerShdw>
                </a:effectLst>
                <a:latin typeface="Bahnschrift" panose="020B0502040204020203" pitchFamily="34" charset="0"/>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CC559B4E-9F1B-4141-8A0E-C86EB98D037E}"/>
              </a:ext>
            </a:extLst>
          </p:cNvPr>
          <p:cNvSpPr txBox="1">
            <a:spLocks noGrp="1"/>
          </p:cNvSpPr>
          <p:nvPr>
            <p:ph type="title"/>
          </p:nvPr>
        </p:nvSpPr>
        <p:spPr/>
        <p:txBody>
          <a:bodyPr/>
          <a:lstStyle/>
          <a:p>
            <a:pPr lvl="0"/>
            <a:r>
              <a:rPr lang="it-IT" dirty="0"/>
              <a:t>Luce ambientale</a:t>
            </a:r>
          </a:p>
        </p:txBody>
      </p:sp>
      <p:sp>
        <p:nvSpPr>
          <p:cNvPr id="10" name="Segnaposto contenuto 9">
            <a:extLst>
              <a:ext uri="{FF2B5EF4-FFF2-40B4-BE49-F238E27FC236}">
                <a16:creationId xmlns:a16="http://schemas.microsoft.com/office/drawing/2014/main" id="{E1C57830-8BFB-4749-A59D-85C9D82EC173}"/>
              </a:ext>
            </a:extLst>
          </p:cNvPr>
          <p:cNvSpPr>
            <a:spLocks noGrp="1"/>
          </p:cNvSpPr>
          <p:nvPr>
            <p:ph sz="half" idx="2"/>
          </p:nvPr>
        </p:nvSpPr>
        <p:spPr/>
        <p:txBody>
          <a:bodyPr/>
          <a:lstStyle/>
          <a:p>
            <a:r>
              <a:rPr lang="zxx-none" dirty="0"/>
              <a:t>La luce ambientale può essere vista come una luce di basso livello che pervade la scena.</a:t>
            </a:r>
          </a:p>
          <a:p>
            <a:endParaRPr lang="zxx-none" dirty="0"/>
          </a:p>
          <a:p>
            <a:r>
              <a:rPr lang="zxx-none" dirty="0"/>
              <a:t>In questi termini, può essere calcolata semplicemente : 		colore finale = colore del materiale*colore della</a:t>
            </a:r>
          </a:p>
          <a:p>
            <a:r>
              <a:rPr lang="zxx-none" dirty="0"/>
              <a:t>	luce ambientale</a:t>
            </a:r>
          </a:p>
          <a:p>
            <a:endParaRPr lang="zxx-none" dirty="0"/>
          </a:p>
          <a:p>
            <a:endParaRPr lang="zxx-none" dirty="0"/>
          </a:p>
          <a:p>
            <a:r>
              <a:rPr lang="zxx-none" dirty="0"/>
              <a:t>Quindi,ad esempio, se un oggetto è di colore rosso e la luce è un bianco fioco :</a:t>
            </a:r>
          </a:p>
          <a:p>
            <a:r>
              <a:rPr lang="zxx-none" dirty="0"/>
              <a:t>	colore finale = {1, 0, 0} * {0.1, 0.1, 0.1} = {0.1, 0.0, 0.0}</a:t>
            </a:r>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B3CA7577-176D-45F9-9EDE-0E3D8F317562}"/>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defRPr sz="1800"/>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5339769A-748E-4947-9247-20EBECCA2D52}"/>
              </a:ext>
            </a:extLst>
          </p:cNvPr>
          <p:cNvSpPr/>
          <p:nvPr/>
        </p:nvSpPr>
        <p:spPr>
          <a:xfrm>
            <a:off x="5273673" y="4607847"/>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1802F498-FE6E-4D5E-9A1F-7757311E5723}"/>
              </a:ext>
            </a:extLst>
          </p:cNvPr>
          <p:cNvSpPr/>
          <p:nvPr/>
        </p:nvSpPr>
        <p:spPr>
          <a:xfrm>
            <a:off x="5273673" y="375079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42D9532E-7526-473D-97E8-45DADE7AB00E}"/>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22" y="2575551"/>
            <a:ext cx="4222204" cy="376335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60530287-B276-4188-B551-6AAF5A35B64D}"/>
              </a:ext>
            </a:extLst>
          </p:cNvPr>
          <p:cNvSpPr txBox="1">
            <a:spLocks noGrp="1"/>
          </p:cNvSpPr>
          <p:nvPr>
            <p:ph type="title"/>
          </p:nvPr>
        </p:nvSpPr>
        <p:spPr/>
        <p:txBody>
          <a:bodyPr/>
          <a:lstStyle/>
          <a:p>
            <a:pPr lvl="0"/>
            <a:r>
              <a:rPr lang="it-IT" dirty="0"/>
              <a:t>Luce diffusa</a:t>
            </a:r>
          </a:p>
        </p:txBody>
      </p:sp>
      <p:sp>
        <p:nvSpPr>
          <p:cNvPr id="10" name="Segnaposto contenuto 9">
            <a:extLst>
              <a:ext uri="{FF2B5EF4-FFF2-40B4-BE49-F238E27FC236}">
                <a16:creationId xmlns:a16="http://schemas.microsoft.com/office/drawing/2014/main" id="{5725EEB0-ED67-4E17-A619-53DD4FE7E805}"/>
              </a:ext>
            </a:extLst>
          </p:cNvPr>
          <p:cNvSpPr>
            <a:spLocks noGrp="1"/>
          </p:cNvSpPr>
          <p:nvPr>
            <p:ph sz="half" idx="2"/>
          </p:nvPr>
        </p:nvSpPr>
        <p:spPr/>
        <p:txBody>
          <a:bodyPr/>
          <a:lstStyle/>
          <a:p>
            <a:r>
              <a:rPr lang="zxx-none" dirty="0"/>
              <a:t>Per la luce diffusa c'è bisogno di aggiungere la posizione della luce e l'attenuazione.</a:t>
            </a:r>
          </a:p>
          <a:p>
            <a:endParaRPr lang="zxx-none" dirty="0"/>
          </a:p>
          <a:p>
            <a:r>
              <a:rPr lang="zxx-none" dirty="0"/>
              <a:t>L'attenuazione si ottiene calcolando l'angolo tra la superficie e la luce mediante la legge di Lambert per il coseno.</a:t>
            </a:r>
          </a:p>
          <a:p>
            <a:endParaRPr lang="zxx-none" dirty="0"/>
          </a:p>
          <a:p>
            <a:r>
              <a:rPr lang="zxx-none" dirty="0"/>
              <a:t>Si utilizzano due vettori, uno che va dalla posizione della luce ed incide sulla superfice e l'altro che rappresenta la normale alla superficie stessa.</a:t>
            </a:r>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97EE06EC-1E47-4495-B8B1-D892FDFE58B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defRPr sz="1800"/>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892124DC-5EFB-4D56-92C2-F938D10E298A}"/>
              </a:ext>
            </a:extLst>
          </p:cNvPr>
          <p:cNvSpPr/>
          <p:nvPr/>
        </p:nvSpPr>
        <p:spPr>
          <a:xfrm>
            <a:off x="5257115" y="4774505"/>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9D838C60-4D7D-488C-BB41-323C2E332958}"/>
              </a:ext>
            </a:extLst>
          </p:cNvPr>
          <p:cNvSpPr/>
          <p:nvPr/>
        </p:nvSpPr>
        <p:spPr>
          <a:xfrm>
            <a:off x="5273673" y="375079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5DC3A745-6D40-4DE9-9AB4-E4D8E1627D74}"/>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stretch>
            <a:fillRect/>
          </a:stretch>
        </p:blipFill>
        <p:spPr>
          <a:xfrm>
            <a:off x="438062" y="2024822"/>
            <a:ext cx="4151195" cy="471809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C108F930-C256-4419-853C-479636ECFFAC}"/>
              </a:ext>
            </a:extLst>
          </p:cNvPr>
          <p:cNvSpPr txBox="1">
            <a:spLocks noGrp="1"/>
          </p:cNvSpPr>
          <p:nvPr>
            <p:ph type="title"/>
          </p:nvPr>
        </p:nvSpPr>
        <p:spPr/>
        <p:txBody>
          <a:bodyPr/>
          <a:lstStyle/>
          <a:p>
            <a:pPr lvl="0"/>
            <a:r>
              <a:rPr lang="it-IT" dirty="0"/>
              <a:t>Luce diffusa</a:t>
            </a:r>
          </a:p>
        </p:txBody>
      </p:sp>
      <p:sp>
        <p:nvSpPr>
          <p:cNvPr id="10" name="Segnaposto contenuto 9">
            <a:extLst>
              <a:ext uri="{FF2B5EF4-FFF2-40B4-BE49-F238E27FC236}">
                <a16:creationId xmlns:a16="http://schemas.microsoft.com/office/drawing/2014/main" id="{F14064DC-A04D-4E5C-AEB1-DCF666A41285}"/>
              </a:ext>
            </a:extLst>
          </p:cNvPr>
          <p:cNvSpPr>
            <a:spLocks noGrp="1"/>
          </p:cNvSpPr>
          <p:nvPr>
            <p:ph sz="half" idx="2"/>
          </p:nvPr>
        </p:nvSpPr>
        <p:spPr/>
        <p:txBody>
          <a:bodyPr/>
          <a:lstStyle/>
          <a:p>
            <a:r>
              <a:rPr lang="zxx-none" dirty="0"/>
              <a:t>Il calcolo del fattore di Lambert (che fornirà l'angolo compreso tra i due vettori) può essere svolto normalizzando i due vettori e calcolandone il prodotto punto.</a:t>
            </a:r>
          </a:p>
          <a:p>
            <a:endParaRPr lang="zxx-none" dirty="0"/>
          </a:p>
          <a:p>
            <a:r>
              <a:rPr lang="zxx-none" dirty="0"/>
              <a:t>	light vector = light_position – object_position</a:t>
            </a:r>
          </a:p>
          <a:p>
            <a:endParaRPr lang="zxx-none" dirty="0"/>
          </a:p>
          <a:p>
            <a:r>
              <a:rPr lang="it-IT" dirty="0"/>
              <a:t>	cosine = dot product (</a:t>
            </a:r>
            <a:r>
              <a:rPr lang="it-IT" dirty="0" err="1"/>
              <a:t>object</a:t>
            </a:r>
            <a:r>
              <a:rPr lang="it-IT" dirty="0"/>
              <a:t> </a:t>
            </a:r>
            <a:r>
              <a:rPr lang="it-IT" dirty="0" err="1"/>
              <a:t>normal</a:t>
            </a:r>
            <a:r>
              <a:rPr lang="it-IT" dirty="0"/>
              <a:t>, </a:t>
            </a:r>
            <a:r>
              <a:rPr lang="it-IT" dirty="0" err="1"/>
              <a:t>normalize</a:t>
            </a:r>
            <a:r>
              <a:rPr lang="it-IT" dirty="0"/>
              <a:t>(light 		</a:t>
            </a:r>
            <a:r>
              <a:rPr lang="it-IT" dirty="0" err="1"/>
              <a:t>vector</a:t>
            </a:r>
            <a:r>
              <a:rPr lang="it-IT" dirty="0"/>
              <a:t>))</a:t>
            </a:r>
          </a:p>
          <a:p>
            <a:endParaRPr lang="it-IT" dirty="0"/>
          </a:p>
          <a:p>
            <a:r>
              <a:rPr lang="it-IT" dirty="0"/>
              <a:t>	lambert </a:t>
            </a:r>
            <a:r>
              <a:rPr lang="it-IT" dirty="0" err="1"/>
              <a:t>factor</a:t>
            </a:r>
            <a:r>
              <a:rPr lang="it-IT" dirty="0"/>
              <a:t> = max(cosine, 0)</a:t>
            </a:r>
          </a:p>
          <a:p>
            <a:endParaRPr lang="it-IT" dirty="0"/>
          </a:p>
          <a:p>
            <a:r>
              <a:rPr lang="it-IT" dirty="0"/>
              <a:t>Dato che il prodotto può dare un risultato fra -1 ed 1, limitiamo il risultato fra 0 ed 1, così da evitare valori negativi</a:t>
            </a:r>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4640DC38-AA4F-4330-B765-5FBD0CC3801E}"/>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defRPr sz="1800"/>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A3D1511B-600A-4030-BA96-7E7FDE765D10}"/>
              </a:ext>
            </a:extLst>
          </p:cNvPr>
          <p:cNvSpPr/>
          <p:nvPr/>
        </p:nvSpPr>
        <p:spPr>
          <a:xfrm>
            <a:off x="5273673" y="612648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CE31A967-CDE7-4C5D-9F31-3C1EF28B2C03}"/>
              </a:ext>
            </a:extLst>
          </p:cNvPr>
          <p:cNvSpPr/>
          <p:nvPr/>
        </p:nvSpPr>
        <p:spPr>
          <a:xfrm>
            <a:off x="5273673" y="424789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ED40F211-BF6D-4CC8-90F8-AED7BF385586}"/>
              </a:ext>
            </a:extLst>
          </p:cNvPr>
          <p:cNvSpPr/>
          <p:nvPr/>
        </p:nvSpPr>
        <p:spPr>
          <a:xfrm>
            <a:off x="5310028" y="280808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68" y="2448848"/>
            <a:ext cx="4317172" cy="385304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40115D69-EFCE-42C3-896D-F1214C6373D0}"/>
              </a:ext>
            </a:extLst>
          </p:cNvPr>
          <p:cNvSpPr txBox="1">
            <a:spLocks noGrp="1"/>
          </p:cNvSpPr>
          <p:nvPr>
            <p:ph type="title"/>
          </p:nvPr>
        </p:nvSpPr>
        <p:spPr/>
        <p:txBody>
          <a:bodyPr/>
          <a:lstStyle/>
          <a:p>
            <a:pPr lvl="0"/>
            <a:r>
              <a:rPr lang="it-IT" dirty="0"/>
              <a:t>Luce diffusa</a:t>
            </a:r>
          </a:p>
        </p:txBody>
      </p:sp>
      <p:sp>
        <p:nvSpPr>
          <p:cNvPr id="10" name="Segnaposto contenuto 9">
            <a:extLst>
              <a:ext uri="{FF2B5EF4-FFF2-40B4-BE49-F238E27FC236}">
                <a16:creationId xmlns:a16="http://schemas.microsoft.com/office/drawing/2014/main" id="{B6F8CC26-137B-4AB6-88B4-F024CE7BFEC4}"/>
              </a:ext>
            </a:extLst>
          </p:cNvPr>
          <p:cNvSpPr>
            <a:spLocks noGrp="1"/>
          </p:cNvSpPr>
          <p:nvPr>
            <p:ph sz="half" idx="2"/>
          </p:nvPr>
        </p:nvSpPr>
        <p:spPr/>
        <p:txBody>
          <a:bodyPr/>
          <a:lstStyle/>
          <a:p>
            <a:r>
              <a:rPr lang="zxx-none" dirty="0"/>
              <a:t>Il valore dell'attenuazione si ottiene utilizzando la legge del quadrato inverso</a:t>
            </a:r>
          </a:p>
          <a:p>
            <a:endParaRPr lang="zxx-none" dirty="0"/>
          </a:p>
          <a:p>
            <a:r>
              <a:rPr lang="zxx-none" dirty="0"/>
              <a:t>luminosity = 1/(distance * distance), dove la distanza è espressa da un punto qualsiasi alla sorgente della luce.</a:t>
            </a:r>
          </a:p>
          <a:p>
            <a:endParaRPr lang="zxx-none" dirty="0"/>
          </a:p>
          <a:p>
            <a:r>
              <a:rPr lang="zxx-none" dirty="0"/>
              <a:t>L'illuminazione finale sarà data da :</a:t>
            </a:r>
          </a:p>
          <a:p>
            <a:r>
              <a:rPr lang="zxx-none" dirty="0"/>
              <a:t>	final color = material color * (light color * lambert 		factor *luminosity)</a:t>
            </a:r>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29F313B3-A40D-4056-B2C9-BF98CCD54B67}"/>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defRPr sz="1800"/>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1D0DCEB-B80B-439D-8A2E-2AAF541EE40F}"/>
              </a:ext>
            </a:extLst>
          </p:cNvPr>
          <p:cNvSpPr/>
          <p:nvPr/>
        </p:nvSpPr>
        <p:spPr>
          <a:xfrm>
            <a:off x="5257115" y="4774505"/>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386060DE-E637-441B-B8D6-F2973E413631}"/>
              </a:ext>
            </a:extLst>
          </p:cNvPr>
          <p:cNvSpPr/>
          <p:nvPr/>
        </p:nvSpPr>
        <p:spPr>
          <a:xfrm>
            <a:off x="5273673" y="375079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6939247B-F355-4AD9-B8AD-A29E24DF6D5D}"/>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51" y="2709858"/>
            <a:ext cx="4750986" cy="393599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FBB9FD82-EA29-4B54-A70A-1835213627C8}"/>
              </a:ext>
            </a:extLst>
          </p:cNvPr>
          <p:cNvSpPr txBox="1">
            <a:spLocks noGrp="1"/>
          </p:cNvSpPr>
          <p:nvPr>
            <p:ph type="title"/>
          </p:nvPr>
        </p:nvSpPr>
        <p:spPr/>
        <p:txBody>
          <a:bodyPr/>
          <a:lstStyle/>
          <a:p>
            <a:pPr lvl="0"/>
            <a:r>
              <a:rPr lang="it-IT" dirty="0"/>
              <a:t>La luce</a:t>
            </a:r>
          </a:p>
        </p:txBody>
      </p:sp>
      <p:sp>
        <p:nvSpPr>
          <p:cNvPr id="10" name="Segnaposto contenuto 9">
            <a:extLst>
              <a:ext uri="{FF2B5EF4-FFF2-40B4-BE49-F238E27FC236}">
                <a16:creationId xmlns:a16="http://schemas.microsoft.com/office/drawing/2014/main" id="{661EE65A-D9CD-4C15-9B6F-8E8BEC794CBB}"/>
              </a:ext>
            </a:extLst>
          </p:cNvPr>
          <p:cNvSpPr>
            <a:spLocks noGrp="1"/>
          </p:cNvSpPr>
          <p:nvPr>
            <p:ph sz="half" idx="2"/>
          </p:nvPr>
        </p:nvSpPr>
        <p:spPr/>
        <p:txBody>
          <a:bodyPr/>
          <a:lstStyle/>
          <a:p>
            <a:r>
              <a:rPr lang="zxx-none" dirty="0"/>
              <a:t>In OpenGL ES la luce viene applicata mediante l'utilizzo degli shaders. L'effetto può essere applicato ad ogni pixel di un oggetto oppure ad ogni vertice.</a:t>
            </a:r>
          </a:p>
          <a:p>
            <a:endParaRPr lang="zxx-none" dirty="0"/>
          </a:p>
          <a:p>
            <a:r>
              <a:rPr lang="zxx-none" dirty="0"/>
              <a:t>L' illuminazione per vertice ha un miglior effetto se si applica ad oggetti con facce levigate come i terreni o oggetti composti da molti triangoli.</a:t>
            </a:r>
          </a:p>
          <a:p>
            <a:endParaRPr lang="zxx-none" dirty="0"/>
          </a:p>
          <a:p>
            <a:r>
              <a:rPr lang="zxx-none" dirty="0"/>
              <a:t>Per oggetti che non hanno molti vertici, come i cubi, o con i vertici netti è meglio utilizzare l'illuminazione per pixel</a:t>
            </a:r>
          </a:p>
          <a:p>
            <a:endParaRPr lang="zxx-none" dirty="0"/>
          </a:p>
          <a:p>
            <a:endParaRPr lang="zxx-none" dirty="0"/>
          </a:p>
          <a:p>
            <a:endParaRPr lang="zxx-none" dirty="0"/>
          </a:p>
          <a:p>
            <a:endParaRPr lang="zxx-none" dirty="0"/>
          </a:p>
          <a:p>
            <a:endParaRPr lang="zxx-none" dirty="0"/>
          </a:p>
          <a:p>
            <a:endParaRPr lang="zxx-none" dirty="0"/>
          </a:p>
          <a:p>
            <a:endParaRPr lang="it-IT" dirty="0"/>
          </a:p>
        </p:txBody>
      </p:sp>
      <p:sp>
        <p:nvSpPr>
          <p:cNvPr id="4" name="Titolo 6">
            <a:extLst>
              <a:ext uri="{FF2B5EF4-FFF2-40B4-BE49-F238E27FC236}">
                <a16:creationId xmlns:a16="http://schemas.microsoft.com/office/drawing/2014/main" id="{B4BD58C8-4BB4-44BA-B9E4-60EA8FA6E3C1}"/>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defRPr sz="1800"/>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9D27D2F5-1F47-41A8-8B42-7AC9D5C72564}"/>
              </a:ext>
            </a:extLst>
          </p:cNvPr>
          <p:cNvSpPr/>
          <p:nvPr/>
        </p:nvSpPr>
        <p:spPr>
          <a:xfrm>
            <a:off x="5273673" y="5111781"/>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939990C7-116B-4EE1-B5DD-A1C64F56DD10}"/>
              </a:ext>
            </a:extLst>
          </p:cNvPr>
          <p:cNvSpPr/>
          <p:nvPr/>
        </p:nvSpPr>
        <p:spPr>
          <a:xfrm>
            <a:off x="5273673" y="4031920"/>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1955EE79-E440-402F-A814-029B5FE3D9E0}"/>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9" name="Immagine 8"/>
          <p:cNvPicPr>
            <a:picLocks noChangeAspect="1"/>
          </p:cNvPicPr>
          <p:nvPr/>
        </p:nvPicPr>
        <p:blipFill rotWithShape="1">
          <a:blip r:embed="rId3" cstate="print">
            <a:extLst>
              <a:ext uri="{28A0092B-C50C-407E-A947-70E740481C1C}">
                <a14:useLocalDpi xmlns:a14="http://schemas.microsoft.com/office/drawing/2010/main" val="0"/>
              </a:ext>
            </a:extLst>
          </a:blip>
          <a:srcRect t="6113"/>
          <a:stretch/>
        </p:blipFill>
        <p:spPr>
          <a:xfrm>
            <a:off x="379956" y="1043250"/>
            <a:ext cx="4367252" cy="56782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Ultimo passo:</a:t>
            </a:r>
            <a:br>
              <a:rPr lang="it-IT" dirty="0"/>
            </a:br>
            <a:r>
              <a:rPr lang="it-IT" dirty="0"/>
              <a:t>aggiungiamo la luce al nostro cubo che ruota!</a:t>
            </a:r>
          </a:p>
        </p:txBody>
      </p:sp>
      <p:sp>
        <p:nvSpPr>
          <p:cNvPr id="7" name="Segnaposto contenuto 6">
            <a:extLst>
              <a:ext uri="{FF2B5EF4-FFF2-40B4-BE49-F238E27FC236}">
                <a16:creationId xmlns:a16="http://schemas.microsoft.com/office/drawing/2014/main" id="{3C64D55D-24A2-4EF2-B6D7-42340760E5B8}"/>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2399382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Codice</a:t>
            </a:r>
          </a:p>
        </p:txBody>
      </p:sp>
      <p:sp>
        <p:nvSpPr>
          <p:cNvPr id="7" name="Segnaposto contenuto 6">
            <a:extLst>
              <a:ext uri="{FF2B5EF4-FFF2-40B4-BE49-F238E27FC236}">
                <a16:creationId xmlns:a16="http://schemas.microsoft.com/office/drawing/2014/main" id="{28EA0416-F842-41CD-9DDB-C8FD259B2A73}"/>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1067551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codice</a:t>
            </a:r>
          </a:p>
        </p:txBody>
      </p:sp>
      <p:sp>
        <p:nvSpPr>
          <p:cNvPr id="3" name="Segnaposto contenuto 2"/>
          <p:cNvSpPr>
            <a:spLocks noGrp="1"/>
          </p:cNvSpPr>
          <p:nvPr>
            <p:ph sz="half" idx="2"/>
          </p:nvPr>
        </p:nvSpPr>
        <p:spPr/>
        <p:txBody>
          <a:bodyPr/>
          <a:lstStyle/>
          <a:p>
            <a:r>
              <a:rPr lang="it-IT" dirty="0"/>
              <a:t> FINE.</a:t>
            </a:r>
          </a:p>
        </p:txBody>
      </p:sp>
    </p:spTree>
    <p:extLst>
      <p:ext uri="{BB962C8B-B14F-4D97-AF65-F5344CB8AC3E}">
        <p14:creationId xmlns:p14="http://schemas.microsoft.com/office/powerpoint/2010/main" val="1807376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3817E8-8F2D-4728-91CF-858609D5FB98}"/>
              </a:ext>
            </a:extLst>
          </p:cNvPr>
          <p:cNvSpPr txBox="1">
            <a:spLocks noGrp="1"/>
          </p:cNvSpPr>
          <p:nvPr>
            <p:ph type="title"/>
          </p:nvPr>
        </p:nvSpPr>
        <p:spPr/>
        <p:txBody>
          <a:bodyPr/>
          <a:lstStyle/>
          <a:p>
            <a:pPr lvl="0"/>
            <a:r>
              <a:rPr lang="it-IT"/>
              <a:t>REFERRED LINKS</a:t>
            </a:r>
          </a:p>
        </p:txBody>
      </p:sp>
      <p:sp>
        <p:nvSpPr>
          <p:cNvPr id="3" name="Segnaposto testo 2">
            <a:extLst>
              <a:ext uri="{FF2B5EF4-FFF2-40B4-BE49-F238E27FC236}">
                <a16:creationId xmlns:a16="http://schemas.microsoft.com/office/drawing/2014/main" id="{9555A0DF-198E-4AF9-9AAB-7B767D045A99}"/>
              </a:ext>
            </a:extLst>
          </p:cNvPr>
          <p:cNvSpPr txBox="1">
            <a:spLocks noGrp="1"/>
          </p:cNvSpPr>
          <p:nvPr>
            <p:ph sz="half" idx="2"/>
          </p:nvPr>
        </p:nvSpPr>
        <p:spPr/>
        <p:txBody>
          <a:bodyPr/>
          <a:lstStyle/>
          <a:p>
            <a:pPr lvl="0"/>
            <a:r>
              <a:rPr lang="it-IT" dirty="0"/>
              <a:t>https://www.learnopengles.com</a:t>
            </a:r>
          </a:p>
          <a:p>
            <a:pPr lvl="0"/>
            <a:r>
              <a:rPr lang="it-IT" dirty="0"/>
              <a:t>https://openglbook.com</a:t>
            </a:r>
          </a:p>
          <a:p>
            <a:pPr lvl="0"/>
            <a:r>
              <a:rPr lang="it-IT" dirty="0">
                <a:hlinkClick r:id="rId3"/>
              </a:rPr>
              <a:t>https://developer.android.com/guide/topics/graphics/opengl</a:t>
            </a:r>
            <a:endParaRPr lang="it-IT" dirty="0"/>
          </a:p>
          <a:p>
            <a:pPr lvl="0"/>
            <a:r>
              <a:rPr lang="it-IT"/>
              <a:t>Aggiungere fonti</a:t>
            </a:r>
            <a:endParaRPr lang="it-IT"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0C44397-BB12-4741-8B7B-F77002267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276" y="1686485"/>
            <a:ext cx="3838662" cy="3473990"/>
          </a:xfrm>
          <a:prstGeom prst="rect">
            <a:avLst/>
          </a:prstGeom>
          <a:effectLst>
            <a:outerShdw blurRad="241300" dist="50800" dir="5400000" sx="99000" sy="99000" algn="ctr" rotWithShape="0">
              <a:srgbClr val="000000">
                <a:alpha val="38000"/>
              </a:srgbClr>
            </a:outerShdw>
          </a:effectLst>
        </p:spPr>
      </p:pic>
      <p:sp>
        <p:nvSpPr>
          <p:cNvPr id="7" name="Titolo 6">
            <a:extLst>
              <a:ext uri="{FF2B5EF4-FFF2-40B4-BE49-F238E27FC236}">
                <a16:creationId xmlns:a16="http://schemas.microsoft.com/office/drawing/2014/main" id="{29803228-6382-4D02-AEB2-ED9DCFF0EBD4}"/>
              </a:ext>
            </a:extLst>
          </p:cNvPr>
          <p:cNvSpPr>
            <a:spLocks noGrp="1"/>
          </p:cNvSpPr>
          <p:nvPr>
            <p:ph type="ctrTitle"/>
          </p:nvPr>
        </p:nvSpPr>
        <p:spPr>
          <a:xfrm>
            <a:off x="5362575" y="1143277"/>
            <a:ext cx="6096000" cy="1086416"/>
          </a:xfrm>
        </p:spPr>
        <p:txBody>
          <a:bodyPr>
            <a:normAutofit/>
          </a:bodyPr>
          <a:lstStyle/>
          <a:p>
            <a:pPr algn="l"/>
            <a:r>
              <a:rPr lang="it-IT" sz="5400" b="1" dirty="0">
                <a:solidFill>
                  <a:srgbClr val="025E73"/>
                </a:solidFill>
                <a:latin typeface="Bahnschrift" panose="020B0502040204020203" pitchFamily="34" charset="0"/>
              </a:rPr>
              <a:t>How does it work?</a:t>
            </a:r>
            <a:endParaRPr lang="it-IT" sz="5400" b="1" dirty="0">
              <a:solidFill>
                <a:srgbClr val="F20732"/>
              </a:solidFill>
              <a:effectLst>
                <a:outerShdw blurRad="292100" dist="50800" dir="5400000" sx="97000" sy="97000" algn="ctr" rotWithShape="0">
                  <a:srgbClr val="000000">
                    <a:alpha val="97000"/>
                  </a:srgbClr>
                </a:outerShdw>
              </a:effectLst>
              <a:latin typeface="Bahnschrift" panose="020B0502040204020203" pitchFamily="34" charset="0"/>
            </a:endParaRPr>
          </a:p>
        </p:txBody>
      </p:sp>
      <p:sp>
        <p:nvSpPr>
          <p:cNvPr id="11" name="Rettangolo 10">
            <a:extLst>
              <a:ext uri="{FF2B5EF4-FFF2-40B4-BE49-F238E27FC236}">
                <a16:creationId xmlns:a16="http://schemas.microsoft.com/office/drawing/2014/main" id="{13570E59-3083-44C9-98AA-723B31FB2B88}"/>
              </a:ext>
            </a:extLst>
          </p:cNvPr>
          <p:cNvSpPr/>
          <p:nvPr/>
        </p:nvSpPr>
        <p:spPr>
          <a:xfrm>
            <a:off x="5362575" y="2575402"/>
            <a:ext cx="6096000" cy="3693319"/>
          </a:xfrm>
          <a:prstGeom prst="rect">
            <a:avLst/>
          </a:prstGeom>
        </p:spPr>
        <p:txBody>
          <a:bodyPr>
            <a:spAutoFit/>
          </a:bodyPr>
          <a:lstStyle/>
          <a:p>
            <a:r>
              <a:rPr lang="en-US" dirty="0">
                <a:latin typeface="Bahnschrift" panose="020B0502040204020203" pitchFamily="34" charset="0"/>
              </a:rPr>
              <a:t>Open Graphics Library (OpenGL) is a cross-language, cross-platform application programming interface (API) for rendering 2D and 3D vector graphics. </a:t>
            </a:r>
          </a:p>
          <a:p>
            <a:endParaRPr lang="en-US" dirty="0">
              <a:latin typeface="Bahnschrift" panose="020B0502040204020203" pitchFamily="34" charset="0"/>
            </a:endParaRPr>
          </a:p>
          <a:p>
            <a:r>
              <a:rPr lang="en-US" dirty="0">
                <a:latin typeface="Bahnschrift" panose="020B0502040204020203" pitchFamily="34" charset="0"/>
              </a:rPr>
              <a:t>The API is typically used to interact with a graphics processing unit (GPU), to achieve hardware-accelerated rendering.</a:t>
            </a:r>
          </a:p>
          <a:p>
            <a:endParaRPr lang="en-US" dirty="0">
              <a:latin typeface="Bahnschrift" panose="020B0502040204020203" pitchFamily="34" charset="0"/>
            </a:endParaRPr>
          </a:p>
          <a:p>
            <a:r>
              <a:rPr lang="en-US" dirty="0">
                <a:latin typeface="Bahnschrift" panose="020B0502040204020203" pitchFamily="34" charset="0"/>
              </a:rPr>
              <a:t>In other words, on the most fundamental level, OpenGL is a software interface that allows a programmer to communicate with graphics hardware.</a:t>
            </a:r>
          </a:p>
          <a:p>
            <a:endParaRPr lang="en-US" dirty="0">
              <a:latin typeface="Bahnschrift" panose="020B0502040204020203" pitchFamily="34" charset="0"/>
            </a:endParaRPr>
          </a:p>
          <a:p>
            <a:r>
              <a:rPr lang="en-US" dirty="0">
                <a:latin typeface="Bahnschrift" panose="020B0502040204020203" pitchFamily="34" charset="0"/>
              </a:rPr>
              <a:t>[Slide di base per </a:t>
            </a:r>
            <a:r>
              <a:rPr lang="en-US" dirty="0" err="1">
                <a:latin typeface="Bahnschrift" panose="020B0502040204020203" pitchFamily="34" charset="0"/>
              </a:rPr>
              <a:t>il</a:t>
            </a:r>
            <a:r>
              <a:rPr lang="en-US" dirty="0">
                <a:latin typeface="Bahnschrift" panose="020B0502040204020203" pitchFamily="34" charset="0"/>
              </a:rPr>
              <a:t> </a:t>
            </a:r>
            <a:r>
              <a:rPr lang="en-US" dirty="0" err="1">
                <a:latin typeface="Bahnschrift" panose="020B0502040204020203" pitchFamily="34" charset="0"/>
              </a:rPr>
              <a:t>tema</a:t>
            </a:r>
            <a:r>
              <a:rPr lang="en-US" dirty="0">
                <a:latin typeface="Bahnschrift" panose="020B0502040204020203" pitchFamily="34" charset="0"/>
              </a:rPr>
              <a:t>, da </a:t>
            </a:r>
            <a:r>
              <a:rPr lang="en-US" dirty="0" err="1">
                <a:latin typeface="Bahnschrift" panose="020B0502040204020203" pitchFamily="34" charset="0"/>
              </a:rPr>
              <a:t>rimuovere</a:t>
            </a:r>
            <a:r>
              <a:rPr lang="en-US" dirty="0">
                <a:latin typeface="Bahnschrift" panose="020B0502040204020203" pitchFamily="34" charset="0"/>
              </a:rPr>
              <a:t> </a:t>
            </a:r>
            <a:r>
              <a:rPr lang="en-US" dirty="0" err="1">
                <a:latin typeface="Bahnschrift" panose="020B0502040204020203" pitchFamily="34" charset="0"/>
              </a:rPr>
              <a:t>alla</a:t>
            </a:r>
            <a:r>
              <a:rPr lang="en-US" dirty="0">
                <a:latin typeface="Bahnschrift" panose="020B0502040204020203" pitchFamily="34" charset="0"/>
              </a:rPr>
              <a:t> fine]</a:t>
            </a:r>
            <a:endParaRPr lang="it-IT" dirty="0">
              <a:latin typeface="Bahnschrift" panose="020B0502040204020203" pitchFamily="34" charset="0"/>
            </a:endParaRPr>
          </a:p>
        </p:txBody>
      </p:sp>
    </p:spTree>
    <p:extLst>
      <p:ext uri="{BB962C8B-B14F-4D97-AF65-F5344CB8AC3E}">
        <p14:creationId xmlns:p14="http://schemas.microsoft.com/office/powerpoint/2010/main" val="173552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E2D6241D-D05C-4144-BFE5-6DA345148020}"/>
              </a:ext>
            </a:extLst>
          </p:cNvPr>
          <p:cNvSpPr txBox="1">
            <a:spLocks noGrp="1"/>
          </p:cNvSpPr>
          <p:nvPr>
            <p:ph type="title"/>
          </p:nvPr>
        </p:nvSpPr>
        <p:spPr/>
        <p:txBody>
          <a:bodyPr/>
          <a:lstStyle/>
          <a:p>
            <a:pPr lvl="0"/>
            <a:r>
              <a:rPr lang="it-IT" dirty="0"/>
              <a:t>Come funziona?</a:t>
            </a:r>
          </a:p>
        </p:txBody>
      </p:sp>
      <p:sp>
        <p:nvSpPr>
          <p:cNvPr id="10" name="Segnaposto contenuto 9">
            <a:extLst>
              <a:ext uri="{FF2B5EF4-FFF2-40B4-BE49-F238E27FC236}">
                <a16:creationId xmlns:a16="http://schemas.microsoft.com/office/drawing/2014/main" id="{0840F5D0-3244-464D-913F-61510144B4EB}"/>
              </a:ext>
            </a:extLst>
          </p:cNvPr>
          <p:cNvSpPr>
            <a:spLocks noGrp="1"/>
          </p:cNvSpPr>
          <p:nvPr>
            <p:ph sz="half" idx="2"/>
          </p:nvPr>
        </p:nvSpPr>
        <p:spPr/>
        <p:txBody>
          <a:bodyPr/>
          <a:lstStyle/>
          <a:p>
            <a:r>
              <a:rPr lang="it-IT" dirty="0"/>
              <a:t>Il lavoro fondamentale di OpenGL è quello di ricevere in input primitive come punti, linee e poligoni e convertirli in pixel(operazione di </a:t>
            </a:r>
            <a:r>
              <a:rPr lang="it-IT" dirty="0" err="1"/>
              <a:t>rasterizing</a:t>
            </a:r>
            <a:r>
              <a:rPr lang="it-IT" dirty="0"/>
              <a:t>).</a:t>
            </a:r>
          </a:p>
          <a:p>
            <a:endParaRPr lang="it-IT" dirty="0"/>
          </a:p>
          <a:p>
            <a:r>
              <a:rPr lang="it-IT" dirty="0"/>
              <a:t>Questo compito viene portato a termine attraverso una pipeline grafica nota come l'OpenGL state machine.</a:t>
            </a:r>
          </a:p>
          <a:p>
            <a:endParaRPr lang="it-IT" dirty="0"/>
          </a:p>
          <a:p>
            <a:endParaRPr lang="it-IT" dirty="0"/>
          </a:p>
          <a:p>
            <a:r>
              <a:rPr lang="it-IT" dirty="0"/>
              <a:t>Gran parte dei comandi di OpenGL forniscono le primitive alla pipeline grafica o mandano le istruzioni alla pipeline su come processarle.</a:t>
            </a:r>
          </a:p>
          <a:p>
            <a:endParaRPr lang="it-IT" dirty="0"/>
          </a:p>
        </p:txBody>
      </p:sp>
      <p:sp>
        <p:nvSpPr>
          <p:cNvPr id="4" name="Titolo 6">
            <a:extLst>
              <a:ext uri="{FF2B5EF4-FFF2-40B4-BE49-F238E27FC236}">
                <a16:creationId xmlns:a16="http://schemas.microsoft.com/office/drawing/2014/main" id="{18616B5D-EF93-465C-B141-A63B5A2301FD}"/>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F6ECFA68-66D0-41BD-B515-47BBCC7EF21F}"/>
              </a:ext>
            </a:extLst>
          </p:cNvPr>
          <p:cNvSpPr/>
          <p:nvPr/>
        </p:nvSpPr>
        <p:spPr>
          <a:xfrm>
            <a:off x="5310028" y="517081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12198A55-15F2-404D-9E39-77EA34F41710}"/>
              </a:ext>
            </a:extLst>
          </p:cNvPr>
          <p:cNvSpPr/>
          <p:nvPr/>
        </p:nvSpPr>
        <p:spPr>
          <a:xfrm>
            <a:off x="5310028" y="40470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4FA7E54B-3664-43A9-A0F2-8655F1FCEB0C}"/>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13" name="Titolo 6">
            <a:extLst>
              <a:ext uri="{FF2B5EF4-FFF2-40B4-BE49-F238E27FC236}">
                <a16:creationId xmlns:a16="http://schemas.microsoft.com/office/drawing/2014/main" id="{D0C702A2-AB18-41D3-B4A5-74403FDA7FA5}"/>
              </a:ext>
            </a:extLst>
          </p:cNvPr>
          <p:cNvSpPr txBox="1">
            <a:spLocks/>
          </p:cNvSpPr>
          <p:nvPr/>
        </p:nvSpPr>
        <p:spPr>
          <a:xfrm>
            <a:off x="438150" y="1006048"/>
            <a:ext cx="4819650" cy="61341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50000" b="1" dirty="0">
                <a:blipFill dpi="0" rotWithShape="1">
                  <a:blip r:embed="rId3"/>
                  <a:srcRect/>
                  <a:tile tx="-520700" ty="0" sx="70000" sy="70000" flip="none" algn="b"/>
                </a:blipFill>
                <a:effectLst>
                  <a:innerShdw blurRad="114300">
                    <a:prstClr val="black"/>
                  </a:innerShdw>
                </a:effectLst>
                <a:latin typeface="Bahnschrift" panose="020B0502040204020203" pitchFamily="3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7D307F29-B038-4AC0-BADD-4BACFD9C13A7}"/>
              </a:ext>
            </a:extLst>
          </p:cNvPr>
          <p:cNvSpPr txBox="1">
            <a:spLocks noGrp="1"/>
          </p:cNvSpPr>
          <p:nvPr>
            <p:ph type="title"/>
          </p:nvPr>
        </p:nvSpPr>
        <p:spPr/>
        <p:txBody>
          <a:bodyPr/>
          <a:lstStyle/>
          <a:p>
            <a:pPr lvl="0"/>
            <a:r>
              <a:rPr lang="it-IT" dirty="0"/>
              <a:t>Come funziona?</a:t>
            </a:r>
          </a:p>
        </p:txBody>
      </p:sp>
      <p:sp>
        <p:nvSpPr>
          <p:cNvPr id="10" name="Segnaposto contenuto 9">
            <a:extLst>
              <a:ext uri="{FF2B5EF4-FFF2-40B4-BE49-F238E27FC236}">
                <a16:creationId xmlns:a16="http://schemas.microsoft.com/office/drawing/2014/main" id="{0BAEA442-0A6E-45B1-9331-6510FF737DBE}"/>
              </a:ext>
            </a:extLst>
          </p:cNvPr>
          <p:cNvSpPr>
            <a:spLocks noGrp="1"/>
          </p:cNvSpPr>
          <p:nvPr>
            <p:ph sz="half" idx="2"/>
          </p:nvPr>
        </p:nvSpPr>
        <p:spPr/>
        <p:txBody>
          <a:bodyPr/>
          <a:lstStyle/>
          <a:p>
            <a:r>
              <a:rPr lang="it-IT" dirty="0"/>
              <a:t>La Pipeline grafica rappresenta la sequenza di passi che OpenGL fa nell'operazione di rendering degli oggetti.</a:t>
            </a:r>
          </a:p>
          <a:p>
            <a:endParaRPr lang="it-IT" dirty="0"/>
          </a:p>
          <a:p>
            <a:endParaRPr lang="it-IT" dirty="0"/>
          </a:p>
          <a:p>
            <a:r>
              <a:rPr lang="it-IT" dirty="0"/>
              <a:t>La Pipeline è inizializzata quando viene fatta una prima operazione di rendering.</a:t>
            </a:r>
          </a:p>
          <a:p>
            <a:endParaRPr lang="it-IT" dirty="0"/>
          </a:p>
          <a:p>
            <a:endParaRPr lang="it-IT" dirty="0"/>
          </a:p>
          <a:p>
            <a:r>
              <a:rPr lang="it-IT" dirty="0"/>
              <a:t>Un'operazione di rendering richiede la presenza di un array di vertici e di un Program Object o Program Pipeline Object collegato, il quale fornisce gli shaders per gli stadi programmabili della Pipeline.</a:t>
            </a:r>
          </a:p>
          <a:p>
            <a:endParaRPr lang="it-IT" dirty="0"/>
          </a:p>
        </p:txBody>
      </p:sp>
      <p:sp>
        <p:nvSpPr>
          <p:cNvPr id="4" name="Titolo 6">
            <a:extLst>
              <a:ext uri="{FF2B5EF4-FFF2-40B4-BE49-F238E27FC236}">
                <a16:creationId xmlns:a16="http://schemas.microsoft.com/office/drawing/2014/main" id="{72F3F562-F5FD-43C0-834C-6927198B918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18FC531B-5AC2-46F3-A620-F7E0F1D76FD0}"/>
              </a:ext>
            </a:extLst>
          </p:cNvPr>
          <p:cNvSpPr/>
          <p:nvPr/>
        </p:nvSpPr>
        <p:spPr>
          <a:xfrm>
            <a:off x="5310028" y="5170813"/>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22D3717F-EA92-499F-88D1-4B879190F561}"/>
              </a:ext>
            </a:extLst>
          </p:cNvPr>
          <p:cNvSpPr/>
          <p:nvPr/>
        </p:nvSpPr>
        <p:spPr>
          <a:xfrm>
            <a:off x="5310028" y="40470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7E1EEA23-A173-4FA0-99B3-800158AC4E06}"/>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13" name="Titolo 6">
            <a:extLst>
              <a:ext uri="{FF2B5EF4-FFF2-40B4-BE49-F238E27FC236}">
                <a16:creationId xmlns:a16="http://schemas.microsoft.com/office/drawing/2014/main" id="{A6D5F25F-6062-47C7-B70F-8C0CE89723FE}"/>
              </a:ext>
            </a:extLst>
          </p:cNvPr>
          <p:cNvSpPr txBox="1">
            <a:spLocks/>
          </p:cNvSpPr>
          <p:nvPr/>
        </p:nvSpPr>
        <p:spPr>
          <a:xfrm>
            <a:off x="438150" y="1006048"/>
            <a:ext cx="4819650" cy="61341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50000" b="1" dirty="0">
                <a:blipFill dpi="0" rotWithShape="1">
                  <a:blip r:embed="rId3"/>
                  <a:srcRect/>
                  <a:tile tx="-520700" ty="0" sx="70000" sy="70000" flip="none" algn="b"/>
                </a:blipFill>
                <a:effectLst>
                  <a:innerShdw blurRad="114300">
                    <a:prstClr val="black"/>
                  </a:innerShdw>
                </a:effectLst>
                <a:latin typeface="Bahnschrift" panose="020B0502040204020203" pitchFamily="34"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6">
            <a:extLst>
              <a:ext uri="{FF2B5EF4-FFF2-40B4-BE49-F238E27FC236}">
                <a16:creationId xmlns:a16="http://schemas.microsoft.com/office/drawing/2014/main" id="{27D31614-1551-407D-BBA2-4758B1B56AB8}"/>
              </a:ext>
            </a:extLst>
          </p:cNvPr>
          <p:cNvSpPr txBox="1">
            <a:spLocks noGrp="1"/>
          </p:cNvSpPr>
          <p:nvPr>
            <p:ph type="title"/>
          </p:nvPr>
        </p:nvSpPr>
        <p:spPr/>
        <p:txBody>
          <a:bodyPr/>
          <a:lstStyle/>
          <a:p>
            <a:pPr lvl="0"/>
            <a:r>
              <a:rPr lang="it-IT" dirty="0"/>
              <a:t>La pipeline in OpenGL</a:t>
            </a:r>
            <a:br>
              <a:rPr lang="it-IT" dirty="0"/>
            </a:br>
            <a:endParaRPr lang="it-IT" dirty="0"/>
          </a:p>
        </p:txBody>
      </p:sp>
      <p:sp>
        <p:nvSpPr>
          <p:cNvPr id="10" name="Segnaposto contenuto 9">
            <a:extLst>
              <a:ext uri="{FF2B5EF4-FFF2-40B4-BE49-F238E27FC236}">
                <a16:creationId xmlns:a16="http://schemas.microsoft.com/office/drawing/2014/main" id="{BA6A0456-B4B6-4133-8B4B-3C0B16C61084}"/>
              </a:ext>
            </a:extLst>
          </p:cNvPr>
          <p:cNvSpPr>
            <a:spLocks noGrp="1"/>
          </p:cNvSpPr>
          <p:nvPr>
            <p:ph sz="half" idx="2"/>
          </p:nvPr>
        </p:nvSpPr>
        <p:spPr/>
        <p:txBody>
          <a:bodyPr/>
          <a:lstStyle/>
          <a:p>
            <a:r>
              <a:rPr lang="it-IT" dirty="0"/>
              <a:t>Prima di OpenGL 2.0, ogni stadio della pipeline aveva una funzione prefissata ed era configurabile solo entro certi limiti, ma dalla versione 2.0 in poi molti stadi sono completamente programmabili tramite il linguaggio GLSL.</a:t>
            </a:r>
          </a:p>
          <a:p>
            <a:endParaRPr lang="it-IT" dirty="0"/>
          </a:p>
          <a:p>
            <a:r>
              <a:rPr lang="it-IT" dirty="0"/>
              <a:t>OpenGL è una API procedurale che opera a basso livello e che richiede al programmatore di descrivere precisamente i passi per disegnare una scena.</a:t>
            </a:r>
          </a:p>
          <a:p>
            <a:endParaRPr lang="it-IT" dirty="0"/>
          </a:p>
          <a:p>
            <a:endParaRPr lang="it-IT" dirty="0"/>
          </a:p>
          <a:p>
            <a:r>
              <a:rPr lang="it-IT" dirty="0"/>
              <a:t>Questo approccio contrasta quello delle API di alto livello che, operando su una struttura ad albero(grafo di scena), richiedono al programmatore solo una descrizione generica della scena, gestendo implicitamente la maggiore complessità dei dettagli di rendering.</a:t>
            </a:r>
          </a:p>
          <a:p>
            <a:endParaRPr lang="it-IT" dirty="0"/>
          </a:p>
          <a:p>
            <a:endParaRPr lang="it-IT" dirty="0"/>
          </a:p>
        </p:txBody>
      </p:sp>
      <p:sp>
        <p:nvSpPr>
          <p:cNvPr id="4" name="Titolo 6">
            <a:extLst>
              <a:ext uri="{FF2B5EF4-FFF2-40B4-BE49-F238E27FC236}">
                <a16:creationId xmlns:a16="http://schemas.microsoft.com/office/drawing/2014/main" id="{352746E3-0919-49EC-A243-129C535B7E19}"/>
              </a:ext>
            </a:extLst>
          </p:cNvPr>
          <p:cNvSpPr/>
          <p:nvPr/>
        </p:nvSpPr>
        <p:spPr>
          <a:xfrm>
            <a:off x="438061" y="1006516"/>
            <a:ext cx="4819053" cy="6132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28" tIns="45714" rIns="91428" bIns="45714" anchor="b" anchorCtr="0" compatLnSpc="0">
            <a:noAutofit/>
          </a:bodyPr>
          <a:lstStyle/>
          <a:p>
            <a:pPr>
              <a:lnSpc>
                <a:spcPct val="90000"/>
              </a:lnSpc>
            </a:pPr>
            <a:endParaRPr lang="it-IT" sz="49995" b="1" dirty="0">
              <a:solidFill>
                <a:srgbClr val="000000"/>
              </a:solidFill>
              <a:latin typeface="Bahnschrift" pitchFamily="34"/>
              <a:ea typeface="Microsoft YaHei" pitchFamily="2"/>
              <a:cs typeface="Arial" pitchFamily="2"/>
            </a:endParaRPr>
          </a:p>
        </p:txBody>
      </p:sp>
      <p:sp>
        <p:nvSpPr>
          <p:cNvPr id="5" name="Rettangolo 24">
            <a:extLst>
              <a:ext uri="{FF2B5EF4-FFF2-40B4-BE49-F238E27FC236}">
                <a16:creationId xmlns:a16="http://schemas.microsoft.com/office/drawing/2014/main" id="{06C1E64E-D30E-4EE1-8D1A-2F966C2D6FF5}"/>
              </a:ext>
            </a:extLst>
          </p:cNvPr>
          <p:cNvSpPr/>
          <p:nvPr/>
        </p:nvSpPr>
        <p:spPr>
          <a:xfrm>
            <a:off x="5327306" y="598250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6" name="Rettangolo 26">
            <a:extLst>
              <a:ext uri="{FF2B5EF4-FFF2-40B4-BE49-F238E27FC236}">
                <a16:creationId xmlns:a16="http://schemas.microsoft.com/office/drawing/2014/main" id="{BE6EE689-8C4B-4223-A167-E303C67BC06A}"/>
              </a:ext>
            </a:extLst>
          </p:cNvPr>
          <p:cNvSpPr/>
          <p:nvPr/>
        </p:nvSpPr>
        <p:spPr>
          <a:xfrm>
            <a:off x="5274033" y="4598848"/>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sp>
        <p:nvSpPr>
          <p:cNvPr id="7" name="Rettangolo 27">
            <a:extLst>
              <a:ext uri="{FF2B5EF4-FFF2-40B4-BE49-F238E27FC236}">
                <a16:creationId xmlns:a16="http://schemas.microsoft.com/office/drawing/2014/main" id="{2A7A46EC-F789-46B3-A100-7A614703E8FE}"/>
              </a:ext>
            </a:extLst>
          </p:cNvPr>
          <p:cNvSpPr/>
          <p:nvPr/>
        </p:nvSpPr>
        <p:spPr>
          <a:xfrm>
            <a:off x="5310028" y="2969339"/>
            <a:ext cx="0" cy="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60540"/>
          </a:solidFill>
          <a:ln>
            <a:noFill/>
            <a:prstDash val="solid"/>
          </a:ln>
        </p:spPr>
        <p:txBody>
          <a:bodyPr vert="horz" wrap="square" lIns="89988" tIns="44994" rIns="89988" bIns="44994" anchor="ctr" anchorCtr="0" compatLnSpc="0">
            <a:noAutofit/>
          </a:bodyPr>
          <a:lstStyle/>
          <a:p>
            <a:pPr hangingPunct="0"/>
            <a:endParaRPr lang="it-IT">
              <a:latin typeface="Arial" pitchFamily="18"/>
              <a:ea typeface="Microsoft YaHei" pitchFamily="2"/>
              <a:cs typeface="Arial" pitchFamily="2"/>
            </a:endParaRPr>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51" y="386780"/>
            <a:ext cx="2789784" cy="6196490"/>
          </a:xfrm>
          <a:prstGeom prst="rect">
            <a:avLst/>
          </a:prstGeom>
        </p:spPr>
      </p:pic>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TotalTime>
  <Words>8625</Words>
  <Application>Microsoft Office PowerPoint</Application>
  <PresentationFormat>Widescreen</PresentationFormat>
  <Paragraphs>849</Paragraphs>
  <Slides>69</Slides>
  <Notes>55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69</vt:i4>
      </vt:variant>
    </vt:vector>
  </HeadingPairs>
  <TitlesOfParts>
    <vt:vector size="77" baseType="lpstr">
      <vt:lpstr>Times New Roman</vt:lpstr>
      <vt:lpstr>Calibri</vt:lpstr>
      <vt:lpstr>Consolas</vt:lpstr>
      <vt:lpstr>Bahnschrift</vt:lpstr>
      <vt:lpstr>Candara</vt:lpstr>
      <vt:lpstr>Courier New</vt:lpstr>
      <vt:lpstr>Arial</vt:lpstr>
      <vt:lpstr>Tema di Office</vt:lpstr>
      <vt:lpstr>OpenGL</vt:lpstr>
      <vt:lpstr>What is OpenGL?</vt:lpstr>
      <vt:lpstr>La nascita</vt:lpstr>
      <vt:lpstr>Il rendering</vt:lpstr>
      <vt:lpstr>La pipeline grafica</vt:lpstr>
      <vt:lpstr>Cos'è OpenGL?</vt:lpstr>
      <vt:lpstr>Come funziona?</vt:lpstr>
      <vt:lpstr>Come funziona?</vt:lpstr>
      <vt:lpstr>La pipeline in OpenGL </vt:lpstr>
      <vt:lpstr>Cosa fa quindi OpenGL?</vt:lpstr>
      <vt:lpstr>Gli shaders</vt:lpstr>
      <vt:lpstr>Gli shaders</vt:lpstr>
      <vt:lpstr>Vertex Shader</vt:lpstr>
      <vt:lpstr>Fragment shader</vt:lpstr>
      <vt:lpstr>OpenGL ES</vt:lpstr>
      <vt:lpstr>Versioni di OpenGL ES</vt:lpstr>
      <vt:lpstr>Versioni di OpenGL ES</vt:lpstr>
      <vt:lpstr>Versioni di OpenGL ES</vt:lpstr>
      <vt:lpstr>Aggiungere OpenGL ES nel manifest.xml</vt:lpstr>
      <vt:lpstr>Primi problemi</vt:lpstr>
      <vt:lpstr>Prime soluzioni</vt:lpstr>
      <vt:lpstr>Matrici e trasformazioni</vt:lpstr>
      <vt:lpstr>Creazione di un ambiente OpenGL in Android</vt:lpstr>
      <vt:lpstr>Creazione di una Activity</vt:lpstr>
      <vt:lpstr>Creazione di un GLSurfaceView </vt:lpstr>
      <vt:lpstr>La classe di renderer</vt:lpstr>
      <vt:lpstr>La classe di renderer</vt:lpstr>
      <vt:lpstr>Facce degli oggetti</vt:lpstr>
      <vt:lpstr>Facce degli oggetti</vt:lpstr>
      <vt:lpstr>Un primo esempio</vt:lpstr>
      <vt:lpstr>Un primo esempio</vt:lpstr>
      <vt:lpstr>Un primo esempio</vt:lpstr>
      <vt:lpstr>Un primo esempio</vt:lpstr>
      <vt:lpstr>Compiliamo gli shader</vt:lpstr>
      <vt:lpstr>Colleghiamo gli shader</vt:lpstr>
      <vt:lpstr>Disegnare un oggetto</vt:lpstr>
      <vt:lpstr>Disegnare un oggetto</vt:lpstr>
      <vt:lpstr>Disegnare un oggetto</vt:lpstr>
      <vt:lpstr>Matrici View e Projection</vt:lpstr>
      <vt:lpstr>Definiamo la matrice View/Projection</vt:lpstr>
      <vt:lpstr>Definiamo una Camera</vt:lpstr>
      <vt:lpstr>Applichiamo le trasformazioni</vt:lpstr>
      <vt:lpstr>Integriamo il codice</vt:lpstr>
      <vt:lpstr>Aggiungiamo effetti</vt:lpstr>
      <vt:lpstr>Interazione con il tocco</vt:lpstr>
      <vt:lpstr>Creiamo un Touch Listener</vt:lpstr>
      <vt:lpstr>Configuriamo il listener</vt:lpstr>
      <vt:lpstr>Definiamo un angolo di rotazione</vt:lpstr>
      <vt:lpstr>Applichiamo la rotazione</vt:lpstr>
      <vt:lpstr>Un esempio più complesso: disegnamo un cubo!</vt:lpstr>
      <vt:lpstr>public class Cube {      // Descrivono il numero di componenti per ogni singola unità di quel tipo     private static final int COORDINATES_DATA_SIZE = 3;     private static final int COLOR_DATA_SIZE = 4;      private static final int BYTES_PER_FLOAT = 4;      // Per memorizzare il codice degli shader     private String vertexShaderCode;     private String fragmentShaderCode;      private final int mProgram;      // Buffer in cui memorizzare le informazioni su vertex,e color     private FloatBuffer vertexBuffer;     private FloatBuffer colorBuffer;  ...  public Cube() {         // Legge da file il codice degli shader         vertexShaderCode = Utility.getShaderCodeFromFile(R.raw.vertex_cube);         fragmentShaderCode = Utility.getShaderCodeFromFile(R.raw.fragment_cube);          // Inizializza i buffer dei dati e inserisce informazioni su coordinate, colore e vettori normali         vertexBuffer = ByteBuffer.allocateDirect(cubeCoords.length * BYTES_PER_FLOAT)                 .order(ByteOrder.nativeOrder()).asFloatBuffer();         vertexBuffer.put(cubeCoords).position(0);          colorBuffer = ByteBuffer.allocateDirect(color.length * BYTES_PER_FLOAT)                 .order(ByteOrder.nativeOrder()).asFloatBuffer();         colorBuffer.put(color).position(0);          ...           }</vt:lpstr>
      <vt:lpstr>Presentazione standard di PowerPoint</vt:lpstr>
      <vt:lpstr>Disegnare un cubo</vt:lpstr>
      <vt:lpstr>Disegnare un cubo</vt:lpstr>
      <vt:lpstr>Disegnare un cubo</vt:lpstr>
      <vt:lpstr>Passo ulteriore: creiamo un cubo che ruoti al tocco!</vt:lpstr>
      <vt:lpstr>codice</vt:lpstr>
      <vt:lpstr>Codice </vt:lpstr>
      <vt:lpstr>Illuminazione</vt:lpstr>
      <vt:lpstr>Luce ambientale</vt:lpstr>
      <vt:lpstr>Luce diffusa</vt:lpstr>
      <vt:lpstr>Luce diffusa</vt:lpstr>
      <vt:lpstr>Luce diffusa</vt:lpstr>
      <vt:lpstr>La luce</vt:lpstr>
      <vt:lpstr>Ultimo passo: aggiungiamo la luce al nostro cubo che ruota!</vt:lpstr>
      <vt:lpstr>Codice</vt:lpstr>
      <vt:lpstr>codice</vt:lpstr>
      <vt:lpstr>REFERRED LINKS</vt:lpstr>
      <vt:lpstr>How does it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OpenGL</dc:title>
  <dc:creator>antonio</dc:creator>
  <cp:lastModifiedBy>Gian Marco Falcone</cp:lastModifiedBy>
  <cp:revision>19</cp:revision>
  <dcterms:created xsi:type="dcterms:W3CDTF">2020-04-15T19:28:53Z</dcterms:created>
  <dcterms:modified xsi:type="dcterms:W3CDTF">2020-05-21T14:21:28Z</dcterms:modified>
</cp:coreProperties>
</file>